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9" r:id="rId1"/>
  </p:sldMasterIdLst>
  <p:notesMasterIdLst>
    <p:notesMasterId r:id="rId49"/>
  </p:notesMasterIdLst>
  <p:handoutMasterIdLst>
    <p:handoutMasterId r:id="rId50"/>
  </p:handoutMasterIdLst>
  <p:sldIdLst>
    <p:sldId id="257" r:id="rId2"/>
    <p:sldId id="265" r:id="rId3"/>
    <p:sldId id="268" r:id="rId4"/>
    <p:sldId id="352" r:id="rId5"/>
    <p:sldId id="266" r:id="rId6"/>
    <p:sldId id="353" r:id="rId7"/>
    <p:sldId id="354" r:id="rId8"/>
    <p:sldId id="355" r:id="rId9"/>
    <p:sldId id="356" r:id="rId10"/>
    <p:sldId id="357" r:id="rId11"/>
    <p:sldId id="358" r:id="rId12"/>
    <p:sldId id="359" r:id="rId13"/>
    <p:sldId id="371" r:id="rId14"/>
    <p:sldId id="368" r:id="rId15"/>
    <p:sldId id="370" r:id="rId16"/>
    <p:sldId id="360" r:id="rId17"/>
    <p:sldId id="361" r:id="rId18"/>
    <p:sldId id="362" r:id="rId19"/>
    <p:sldId id="363" r:id="rId20"/>
    <p:sldId id="364" r:id="rId21"/>
    <p:sldId id="365" r:id="rId22"/>
    <p:sldId id="366" r:id="rId23"/>
    <p:sldId id="269" r:id="rId24"/>
    <p:sldId id="270" r:id="rId25"/>
    <p:sldId id="372" r:id="rId26"/>
    <p:sldId id="271" r:id="rId27"/>
    <p:sldId id="273" r:id="rId28"/>
    <p:sldId id="379" r:id="rId29"/>
    <p:sldId id="380" r:id="rId30"/>
    <p:sldId id="381" r:id="rId31"/>
    <p:sldId id="382" r:id="rId32"/>
    <p:sldId id="384" r:id="rId33"/>
    <p:sldId id="385" r:id="rId34"/>
    <p:sldId id="410" r:id="rId35"/>
    <p:sldId id="386" r:id="rId36"/>
    <p:sldId id="412" r:id="rId37"/>
    <p:sldId id="388" r:id="rId38"/>
    <p:sldId id="389" r:id="rId39"/>
    <p:sldId id="390" r:id="rId40"/>
    <p:sldId id="391" r:id="rId41"/>
    <p:sldId id="392" r:id="rId42"/>
    <p:sldId id="393" r:id="rId43"/>
    <p:sldId id="394" r:id="rId44"/>
    <p:sldId id="395" r:id="rId45"/>
    <p:sldId id="396" r:id="rId46"/>
    <p:sldId id="397" r:id="rId47"/>
    <p:sldId id="398" r:id="rId48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Rockwell" pitchFamily="18" charset="0"/>
        <a:ea typeface="MS PGothic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Rockwell" pitchFamily="18" charset="0"/>
        <a:ea typeface="MS PGothic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Rockwell" pitchFamily="18" charset="0"/>
        <a:ea typeface="MS PGothic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Rockwell" pitchFamily="18" charset="0"/>
        <a:ea typeface="MS PGothic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Rockwell" pitchFamily="18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Rockwell" pitchFamily="18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Rockwell" pitchFamily="18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Rockwell" pitchFamily="18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Rockwell" pitchFamily="18" charset="0"/>
        <a:ea typeface="MS PGothic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Estilo medio 1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7531" autoAdjust="0"/>
  </p:normalViewPr>
  <p:slideViewPr>
    <p:cSldViewPr>
      <p:cViewPr>
        <p:scale>
          <a:sx n="79" d="100"/>
          <a:sy n="79" d="100"/>
        </p:scale>
        <p:origin x="-1116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5" d="100"/>
        <a:sy n="14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20FB9A8-CC45-41D9-AC15-463FEFE423C5}" type="doc">
      <dgm:prSet loTypeId="urn:microsoft.com/office/officeart/2005/8/layout/cycle3" loCatId="cycle" qsTypeId="urn:microsoft.com/office/officeart/2005/8/quickstyle/simple3" qsCatId="simple" csTypeId="urn:microsoft.com/office/officeart/2005/8/colors/accent2_5" csCatId="accent2" phldr="1"/>
      <dgm:spPr/>
    </dgm:pt>
    <dgm:pt modelId="{A6AABBC8-7650-45BF-8E72-7D2E6D3A4CB1}">
      <dgm:prSet phldrT="[Texto]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MX" b="1" dirty="0" smtClean="0">
              <a:latin typeface="Trebuchet MS" pitchFamily="34" charset="0"/>
              <a:ea typeface="Tahoma" pitchFamily="34" charset="0"/>
              <a:cs typeface="Tahoma" pitchFamily="34" charset="0"/>
            </a:rPr>
            <a:t>INSTITUTO DE ACCESO A LA INFORMACIÓN PÚBLICA</a:t>
          </a:r>
        </a:p>
        <a:p>
          <a:pPr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b="1" dirty="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7B5F7D43-E6D6-4CAF-9E5E-15C6C21623A6}" type="parTrans" cxnId="{EBC9FA4E-04B1-4463-A9D5-4377F8CFD2F8}">
      <dgm:prSet/>
      <dgm:spPr/>
      <dgm:t>
        <a:bodyPr/>
        <a:lstStyle/>
        <a:p>
          <a:endParaRPr lang="es-MX"/>
        </a:p>
      </dgm:t>
    </dgm:pt>
    <dgm:pt modelId="{00639639-913A-44FB-8117-4F53908ADE79}" type="sibTrans" cxnId="{EBC9FA4E-04B1-4463-A9D5-4377F8CFD2F8}">
      <dgm:prSet/>
      <dgm:spPr/>
      <dgm:t>
        <a:bodyPr/>
        <a:lstStyle/>
        <a:p>
          <a:endParaRPr lang="es-MX"/>
        </a:p>
      </dgm:t>
    </dgm:pt>
    <dgm:pt modelId="{1FDBC108-4757-4949-A33F-21C3A77E412C}">
      <dgm:prSet phldrT="[Texto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MX" sz="1600" b="1" dirty="0" smtClean="0">
              <a:latin typeface="Trebuchet MS" pitchFamily="34" charset="0"/>
              <a:ea typeface="Tahoma" pitchFamily="34" charset="0"/>
              <a:cs typeface="Tahoma" pitchFamily="34" charset="0"/>
            </a:rPr>
            <a:t>ACCESO A LA INFORMACIÓN  PÚBLICA</a:t>
          </a:r>
          <a:endParaRPr lang="es-MX" sz="1600" b="1" dirty="0">
            <a:latin typeface="Trebuchet MS" pitchFamily="34" charset="0"/>
            <a:ea typeface="Tahoma" pitchFamily="34" charset="0"/>
            <a:cs typeface="Tahoma" pitchFamily="34" charset="0"/>
          </a:endParaRPr>
        </a:p>
      </dgm:t>
    </dgm:pt>
    <dgm:pt modelId="{7837D688-B9E5-4907-806F-A3BB846C77AD}" type="parTrans" cxnId="{E24B6852-C446-4903-8070-819BDCA92353}">
      <dgm:prSet/>
      <dgm:spPr/>
      <dgm:t>
        <a:bodyPr/>
        <a:lstStyle/>
        <a:p>
          <a:endParaRPr lang="es-MX"/>
        </a:p>
      </dgm:t>
    </dgm:pt>
    <dgm:pt modelId="{F079E4B9-10F7-4BCF-A564-379AE61349A8}" type="sibTrans" cxnId="{E24B6852-C446-4903-8070-819BDCA92353}">
      <dgm:prSet/>
      <dgm:spPr/>
      <dgm:t>
        <a:bodyPr/>
        <a:lstStyle/>
        <a:p>
          <a:endParaRPr lang="es-MX"/>
        </a:p>
      </dgm:t>
    </dgm:pt>
    <dgm:pt modelId="{B52BEAD5-6AA8-4DB7-ADD3-F16B3B5BAEC2}">
      <dgm:prSet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MX" sz="1600" b="1" dirty="0" smtClean="0">
              <a:latin typeface="Trebuchet MS" pitchFamily="34" charset="0"/>
              <a:ea typeface="Tahoma" pitchFamily="34" charset="0"/>
              <a:cs typeface="Tahoma" pitchFamily="34" charset="0"/>
            </a:rPr>
            <a:t>PROTECCIÓN DE DATOS PERSONALES</a:t>
          </a:r>
          <a:endParaRPr lang="es-MX" sz="1600" b="1" dirty="0">
            <a:latin typeface="Trebuchet MS" pitchFamily="34" charset="0"/>
            <a:ea typeface="Tahoma" pitchFamily="34" charset="0"/>
            <a:cs typeface="Tahoma" pitchFamily="34" charset="0"/>
          </a:endParaRPr>
        </a:p>
      </dgm:t>
    </dgm:pt>
    <dgm:pt modelId="{77620683-F06C-476E-8171-237F56302770}" type="parTrans" cxnId="{63CFC8C5-66D5-4C70-AE28-A1D986A93428}">
      <dgm:prSet/>
      <dgm:spPr/>
      <dgm:t>
        <a:bodyPr/>
        <a:lstStyle/>
        <a:p>
          <a:endParaRPr lang="es-MX"/>
        </a:p>
      </dgm:t>
    </dgm:pt>
    <dgm:pt modelId="{3BFD7756-F4F0-4E4A-926A-44ED9E3951ED}" type="sibTrans" cxnId="{63CFC8C5-66D5-4C70-AE28-A1D986A93428}">
      <dgm:prSet/>
      <dgm:spPr/>
      <dgm:t>
        <a:bodyPr/>
        <a:lstStyle/>
        <a:p>
          <a:endParaRPr lang="es-MX"/>
        </a:p>
      </dgm:t>
    </dgm:pt>
    <dgm:pt modelId="{123B1245-6617-4770-A531-D63D5538DB49}" type="pres">
      <dgm:prSet presAssocID="{520FB9A8-CC45-41D9-AC15-463FEFE423C5}" presName="Name0" presStyleCnt="0">
        <dgm:presLayoutVars>
          <dgm:dir/>
          <dgm:resizeHandles val="exact"/>
        </dgm:presLayoutVars>
      </dgm:prSet>
      <dgm:spPr/>
    </dgm:pt>
    <dgm:pt modelId="{DC094CE5-667A-4440-84D5-942E3A1BB7DC}" type="pres">
      <dgm:prSet presAssocID="{520FB9A8-CC45-41D9-AC15-463FEFE423C5}" presName="cycle" presStyleCnt="0"/>
      <dgm:spPr/>
    </dgm:pt>
    <dgm:pt modelId="{74578CA3-5D4D-4F8D-A7F3-10AC919EFFF2}" type="pres">
      <dgm:prSet presAssocID="{A6AABBC8-7650-45BF-8E72-7D2E6D3A4CB1}" presName="nodeFirs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B827635E-310B-48C6-8542-829EFFC05553}" type="pres">
      <dgm:prSet presAssocID="{00639639-913A-44FB-8117-4F53908ADE79}" presName="sibTransFirstNode" presStyleLbl="bgShp" presStyleIdx="0" presStyleCnt="1"/>
      <dgm:spPr/>
      <dgm:t>
        <a:bodyPr/>
        <a:lstStyle/>
        <a:p>
          <a:endParaRPr lang="es-MX"/>
        </a:p>
      </dgm:t>
    </dgm:pt>
    <dgm:pt modelId="{1D56B8DA-6F89-49D8-BB40-4D93E3628798}" type="pres">
      <dgm:prSet presAssocID="{B52BEAD5-6AA8-4DB7-ADD3-F16B3B5BAEC2}" presName="nodeFollowingNodes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34687619-F941-4A54-9A87-1306B65E0A09}" type="pres">
      <dgm:prSet presAssocID="{1FDBC108-4757-4949-A33F-21C3A77E412C}" presName="nodeFollowingNodes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63CFC8C5-66D5-4C70-AE28-A1D986A93428}" srcId="{520FB9A8-CC45-41D9-AC15-463FEFE423C5}" destId="{B52BEAD5-6AA8-4DB7-ADD3-F16B3B5BAEC2}" srcOrd="1" destOrd="0" parTransId="{77620683-F06C-476E-8171-237F56302770}" sibTransId="{3BFD7756-F4F0-4E4A-926A-44ED9E3951ED}"/>
    <dgm:cxn modelId="{E24B6852-C446-4903-8070-819BDCA92353}" srcId="{520FB9A8-CC45-41D9-AC15-463FEFE423C5}" destId="{1FDBC108-4757-4949-A33F-21C3A77E412C}" srcOrd="2" destOrd="0" parTransId="{7837D688-B9E5-4907-806F-A3BB846C77AD}" sibTransId="{F079E4B9-10F7-4BCF-A564-379AE61349A8}"/>
    <dgm:cxn modelId="{DCD9DC86-B686-4FAF-9F7F-3F3A0E3602AD}" type="presOf" srcId="{B52BEAD5-6AA8-4DB7-ADD3-F16B3B5BAEC2}" destId="{1D56B8DA-6F89-49D8-BB40-4D93E3628798}" srcOrd="0" destOrd="0" presId="urn:microsoft.com/office/officeart/2005/8/layout/cycle3"/>
    <dgm:cxn modelId="{F62CB8DE-9CAB-46D8-A7DF-0419A509759C}" type="presOf" srcId="{1FDBC108-4757-4949-A33F-21C3A77E412C}" destId="{34687619-F941-4A54-9A87-1306B65E0A09}" srcOrd="0" destOrd="0" presId="urn:microsoft.com/office/officeart/2005/8/layout/cycle3"/>
    <dgm:cxn modelId="{5EE020D3-2B7D-4744-84E1-2F3BFD96BF90}" type="presOf" srcId="{A6AABBC8-7650-45BF-8E72-7D2E6D3A4CB1}" destId="{74578CA3-5D4D-4F8D-A7F3-10AC919EFFF2}" srcOrd="0" destOrd="0" presId="urn:microsoft.com/office/officeart/2005/8/layout/cycle3"/>
    <dgm:cxn modelId="{8F3BA6E9-B9E3-4230-8E18-4D85034FA27C}" type="presOf" srcId="{00639639-913A-44FB-8117-4F53908ADE79}" destId="{B827635E-310B-48C6-8542-829EFFC05553}" srcOrd="0" destOrd="0" presId="urn:microsoft.com/office/officeart/2005/8/layout/cycle3"/>
    <dgm:cxn modelId="{EBC9FA4E-04B1-4463-A9D5-4377F8CFD2F8}" srcId="{520FB9A8-CC45-41D9-AC15-463FEFE423C5}" destId="{A6AABBC8-7650-45BF-8E72-7D2E6D3A4CB1}" srcOrd="0" destOrd="0" parTransId="{7B5F7D43-E6D6-4CAF-9E5E-15C6C21623A6}" sibTransId="{00639639-913A-44FB-8117-4F53908ADE79}"/>
    <dgm:cxn modelId="{2E9C7986-38B0-4638-804D-EBF29C377D3D}" type="presOf" srcId="{520FB9A8-CC45-41D9-AC15-463FEFE423C5}" destId="{123B1245-6617-4770-A531-D63D5538DB49}" srcOrd="0" destOrd="0" presId="urn:microsoft.com/office/officeart/2005/8/layout/cycle3"/>
    <dgm:cxn modelId="{3436BB45-F2FA-4523-A00F-BED96FD61E89}" type="presParOf" srcId="{123B1245-6617-4770-A531-D63D5538DB49}" destId="{DC094CE5-667A-4440-84D5-942E3A1BB7DC}" srcOrd="0" destOrd="0" presId="urn:microsoft.com/office/officeart/2005/8/layout/cycle3"/>
    <dgm:cxn modelId="{F09FF5BF-88C9-4A90-A61B-3BBD932735FE}" type="presParOf" srcId="{DC094CE5-667A-4440-84D5-942E3A1BB7DC}" destId="{74578CA3-5D4D-4F8D-A7F3-10AC919EFFF2}" srcOrd="0" destOrd="0" presId="urn:microsoft.com/office/officeart/2005/8/layout/cycle3"/>
    <dgm:cxn modelId="{6D060881-945C-4879-AC0C-8268D6942AEA}" type="presParOf" srcId="{DC094CE5-667A-4440-84D5-942E3A1BB7DC}" destId="{B827635E-310B-48C6-8542-829EFFC05553}" srcOrd="1" destOrd="0" presId="urn:microsoft.com/office/officeart/2005/8/layout/cycle3"/>
    <dgm:cxn modelId="{8B92F7CF-2978-4E37-9C52-23B2C2D39C75}" type="presParOf" srcId="{DC094CE5-667A-4440-84D5-942E3A1BB7DC}" destId="{1D56B8DA-6F89-49D8-BB40-4D93E3628798}" srcOrd="2" destOrd="0" presId="urn:microsoft.com/office/officeart/2005/8/layout/cycle3"/>
    <dgm:cxn modelId="{779725A3-E37D-4E93-9A93-2F449A23414A}" type="presParOf" srcId="{DC094CE5-667A-4440-84D5-942E3A1BB7DC}" destId="{34687619-F941-4A54-9A87-1306B65E0A09}" srcOrd="3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F632A09-7D5D-42A5-A097-86E2D883B6CF}" type="doc">
      <dgm:prSet loTypeId="urn:microsoft.com/office/officeart/2005/8/layout/venn1" loCatId="relationship" qsTypeId="urn:microsoft.com/office/officeart/2005/8/quickstyle/simple5" qsCatId="simple" csTypeId="urn:microsoft.com/office/officeart/2005/8/colors/colorful4" csCatId="colorful" phldr="1"/>
      <dgm:spPr/>
    </dgm:pt>
    <dgm:pt modelId="{9DFAF8F7-EED6-4BB8-922D-B44E33930609}">
      <dgm:prSet phldrT="[Texto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MX" sz="2000" b="1" dirty="0" smtClean="0">
              <a:solidFill>
                <a:schemeClr val="bg1"/>
              </a:solidFill>
              <a:latin typeface="Trebuchet MS" pitchFamily="34" charset="0"/>
              <a:ea typeface="Tahoma" pitchFamily="34" charset="0"/>
              <a:cs typeface="Tahoma" pitchFamily="34" charset="0"/>
            </a:rPr>
            <a:t>CONSULTA DE LOS DOCUMENTOS</a:t>
          </a:r>
          <a:endParaRPr lang="es-MX" sz="2000" b="1" dirty="0">
            <a:solidFill>
              <a:schemeClr val="bg1"/>
            </a:solidFill>
            <a:latin typeface="Trebuchet MS" pitchFamily="34" charset="0"/>
            <a:ea typeface="Tahoma" pitchFamily="34" charset="0"/>
            <a:cs typeface="Tahoma" pitchFamily="34" charset="0"/>
          </a:endParaRPr>
        </a:p>
      </dgm:t>
    </dgm:pt>
    <dgm:pt modelId="{3A555C40-E6DE-4AC1-9778-B37EF76931EC}" type="parTrans" cxnId="{7ECFD918-A2D9-4ACD-87F7-8FD6038D8401}">
      <dgm:prSet/>
      <dgm:spPr/>
      <dgm:t>
        <a:bodyPr/>
        <a:lstStyle/>
        <a:p>
          <a:endParaRPr lang="es-MX"/>
        </a:p>
      </dgm:t>
    </dgm:pt>
    <dgm:pt modelId="{E999CE39-4FB0-4856-A840-C4B543B80F1B}" type="sibTrans" cxnId="{7ECFD918-A2D9-4ACD-87F7-8FD6038D8401}">
      <dgm:prSet/>
      <dgm:spPr/>
      <dgm:t>
        <a:bodyPr/>
        <a:lstStyle/>
        <a:p>
          <a:endParaRPr lang="es-MX"/>
        </a:p>
      </dgm:t>
    </dgm:pt>
    <dgm:pt modelId="{E701D920-4D43-4D6C-B011-BE2A0B7098B9}">
      <dgm:prSet phldrT="[Texto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MX" sz="2000" b="1" dirty="0" smtClean="0">
              <a:solidFill>
                <a:schemeClr val="bg1"/>
              </a:solidFill>
              <a:latin typeface="Trebuchet MS" pitchFamily="34" charset="0"/>
              <a:ea typeface="Tahoma" pitchFamily="34" charset="0"/>
              <a:cs typeface="Tahoma" pitchFamily="34" charset="0"/>
            </a:rPr>
            <a:t>OBTENCIÓN DE LA INFORMACIÓN POR CUALQUIER MEDIO</a:t>
          </a:r>
          <a:endParaRPr lang="es-MX" sz="2000" b="1" dirty="0">
            <a:solidFill>
              <a:schemeClr val="bg1"/>
            </a:solidFill>
            <a:latin typeface="Trebuchet MS" pitchFamily="34" charset="0"/>
            <a:ea typeface="Tahoma" pitchFamily="34" charset="0"/>
            <a:cs typeface="Tahoma" pitchFamily="34" charset="0"/>
          </a:endParaRPr>
        </a:p>
      </dgm:t>
    </dgm:pt>
    <dgm:pt modelId="{FBC1C02E-2541-46C2-9DCB-BC46F1D6A7CF}" type="parTrans" cxnId="{D93250D4-8A8E-41A4-BF07-B0528827C881}">
      <dgm:prSet/>
      <dgm:spPr/>
      <dgm:t>
        <a:bodyPr/>
        <a:lstStyle/>
        <a:p>
          <a:endParaRPr lang="es-MX"/>
        </a:p>
      </dgm:t>
    </dgm:pt>
    <dgm:pt modelId="{7AD075BA-65D2-418D-BA5C-DE20F6A94A8E}" type="sibTrans" cxnId="{D93250D4-8A8E-41A4-BF07-B0528827C881}">
      <dgm:prSet/>
      <dgm:spPr/>
      <dgm:t>
        <a:bodyPr/>
        <a:lstStyle/>
        <a:p>
          <a:endParaRPr lang="es-MX"/>
        </a:p>
      </dgm:t>
    </dgm:pt>
    <dgm:pt modelId="{C25355F4-E64A-40B4-8C33-29C2665AC0BB}">
      <dgm:prSet phldrT="[Texto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MX" sz="2000" b="1" dirty="0" smtClean="0">
              <a:solidFill>
                <a:schemeClr val="bg1"/>
              </a:solidFill>
              <a:latin typeface="Trebuchet MS" pitchFamily="34" charset="0"/>
              <a:ea typeface="Tahoma" pitchFamily="34" charset="0"/>
              <a:cs typeface="Tahoma" pitchFamily="34" charset="0"/>
            </a:rPr>
            <a:t>ORIENTACIÓN SOBRE SU  EXISTENCIA Y CONTENIDO</a:t>
          </a:r>
          <a:endParaRPr lang="es-MX" sz="2000" b="1" dirty="0">
            <a:solidFill>
              <a:schemeClr val="bg1"/>
            </a:solidFill>
            <a:latin typeface="Trebuchet MS" pitchFamily="34" charset="0"/>
            <a:ea typeface="Tahoma" pitchFamily="34" charset="0"/>
            <a:cs typeface="Tahoma" pitchFamily="34" charset="0"/>
          </a:endParaRPr>
        </a:p>
      </dgm:t>
    </dgm:pt>
    <dgm:pt modelId="{E4005B63-8F6B-4E90-9FED-C7BA1CD20420}" type="parTrans" cxnId="{6FCE7B4B-B608-4079-BD48-AD772F5C3D9B}">
      <dgm:prSet/>
      <dgm:spPr/>
      <dgm:t>
        <a:bodyPr/>
        <a:lstStyle/>
        <a:p>
          <a:endParaRPr lang="es-MX"/>
        </a:p>
      </dgm:t>
    </dgm:pt>
    <dgm:pt modelId="{81B3E3C3-3CC7-4195-ABA8-DE45C89A23EF}" type="sibTrans" cxnId="{6FCE7B4B-B608-4079-BD48-AD772F5C3D9B}">
      <dgm:prSet/>
      <dgm:spPr/>
      <dgm:t>
        <a:bodyPr/>
        <a:lstStyle/>
        <a:p>
          <a:endParaRPr lang="es-MX"/>
        </a:p>
      </dgm:t>
    </dgm:pt>
    <dgm:pt modelId="{0F687529-B5C1-4CD1-B69B-4C9D218827FB}" type="pres">
      <dgm:prSet presAssocID="{1F632A09-7D5D-42A5-A097-86E2D883B6CF}" presName="compositeShape" presStyleCnt="0">
        <dgm:presLayoutVars>
          <dgm:chMax val="7"/>
          <dgm:dir/>
          <dgm:resizeHandles val="exact"/>
        </dgm:presLayoutVars>
      </dgm:prSet>
      <dgm:spPr/>
    </dgm:pt>
    <dgm:pt modelId="{8EAFA7E1-47CF-4B12-B71B-CF7E2797864C}" type="pres">
      <dgm:prSet presAssocID="{9DFAF8F7-EED6-4BB8-922D-B44E33930609}" presName="circ1" presStyleLbl="vennNode1" presStyleIdx="0" presStyleCnt="3" custScaleX="169417" custLinFactNeighborX="2805" custLinFactNeighborY="-1241"/>
      <dgm:spPr/>
      <dgm:t>
        <a:bodyPr/>
        <a:lstStyle/>
        <a:p>
          <a:endParaRPr lang="es-MX"/>
        </a:p>
      </dgm:t>
    </dgm:pt>
    <dgm:pt modelId="{298D417F-4095-4CAF-B0BB-4FE72EF872AE}" type="pres">
      <dgm:prSet presAssocID="{9DFAF8F7-EED6-4BB8-922D-B44E33930609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F9EF51CE-F15C-4869-8A23-EB4A68637211}" type="pres">
      <dgm:prSet presAssocID="{E701D920-4D43-4D6C-B011-BE2A0B7098B9}" presName="circ2" presStyleLbl="vennNode1" presStyleIdx="1" presStyleCnt="3" custScaleX="143657" custLinFactNeighborX="18359" custLinFactNeighborY="-2029"/>
      <dgm:spPr/>
      <dgm:t>
        <a:bodyPr/>
        <a:lstStyle/>
        <a:p>
          <a:endParaRPr lang="es-MX"/>
        </a:p>
      </dgm:t>
    </dgm:pt>
    <dgm:pt modelId="{A93270CB-BCDE-4027-AA48-FF33D7D11AD7}" type="pres">
      <dgm:prSet presAssocID="{E701D920-4D43-4D6C-B011-BE2A0B7098B9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084770CF-3E9F-4DF0-9EF6-5D67F7673F07}" type="pres">
      <dgm:prSet presAssocID="{C25355F4-E64A-40B4-8C33-29C2665AC0BB}" presName="circ3" presStyleLbl="vennNode1" presStyleIdx="2" presStyleCnt="3" custScaleX="148609" custLinFactNeighborX="-28983" custLinFactNeighborY="-4834"/>
      <dgm:spPr/>
      <dgm:t>
        <a:bodyPr/>
        <a:lstStyle/>
        <a:p>
          <a:endParaRPr lang="es-MX"/>
        </a:p>
      </dgm:t>
    </dgm:pt>
    <dgm:pt modelId="{B7BF6A7F-2F0B-4C26-B8F1-46DBDC551184}" type="pres">
      <dgm:prSet presAssocID="{C25355F4-E64A-40B4-8C33-29C2665AC0BB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8A85DAF1-0381-4438-AD76-3DD397551AF6}" type="presOf" srcId="{9DFAF8F7-EED6-4BB8-922D-B44E33930609}" destId="{298D417F-4095-4CAF-B0BB-4FE72EF872AE}" srcOrd="1" destOrd="0" presId="urn:microsoft.com/office/officeart/2005/8/layout/venn1"/>
    <dgm:cxn modelId="{08E06FD7-6FDD-43E6-B9FA-820A6069B2B0}" type="presOf" srcId="{C25355F4-E64A-40B4-8C33-29C2665AC0BB}" destId="{B7BF6A7F-2F0B-4C26-B8F1-46DBDC551184}" srcOrd="1" destOrd="0" presId="urn:microsoft.com/office/officeart/2005/8/layout/venn1"/>
    <dgm:cxn modelId="{C6B674EF-28E8-4A1E-8772-BB17EA64EBC2}" type="presOf" srcId="{E701D920-4D43-4D6C-B011-BE2A0B7098B9}" destId="{F9EF51CE-F15C-4869-8A23-EB4A68637211}" srcOrd="0" destOrd="0" presId="urn:microsoft.com/office/officeart/2005/8/layout/venn1"/>
    <dgm:cxn modelId="{7ECFD918-A2D9-4ACD-87F7-8FD6038D8401}" srcId="{1F632A09-7D5D-42A5-A097-86E2D883B6CF}" destId="{9DFAF8F7-EED6-4BB8-922D-B44E33930609}" srcOrd="0" destOrd="0" parTransId="{3A555C40-E6DE-4AC1-9778-B37EF76931EC}" sibTransId="{E999CE39-4FB0-4856-A840-C4B543B80F1B}"/>
    <dgm:cxn modelId="{E6DC0149-83CC-4D39-8638-2D55F77B8D7E}" type="presOf" srcId="{1F632A09-7D5D-42A5-A097-86E2D883B6CF}" destId="{0F687529-B5C1-4CD1-B69B-4C9D218827FB}" srcOrd="0" destOrd="0" presId="urn:microsoft.com/office/officeart/2005/8/layout/venn1"/>
    <dgm:cxn modelId="{96F0B364-C6FA-4002-B83E-7B3DBDDC6C05}" type="presOf" srcId="{9DFAF8F7-EED6-4BB8-922D-B44E33930609}" destId="{8EAFA7E1-47CF-4B12-B71B-CF7E2797864C}" srcOrd="0" destOrd="0" presId="urn:microsoft.com/office/officeart/2005/8/layout/venn1"/>
    <dgm:cxn modelId="{D93250D4-8A8E-41A4-BF07-B0528827C881}" srcId="{1F632A09-7D5D-42A5-A097-86E2D883B6CF}" destId="{E701D920-4D43-4D6C-B011-BE2A0B7098B9}" srcOrd="1" destOrd="0" parTransId="{FBC1C02E-2541-46C2-9DCB-BC46F1D6A7CF}" sibTransId="{7AD075BA-65D2-418D-BA5C-DE20F6A94A8E}"/>
    <dgm:cxn modelId="{6FCE7B4B-B608-4079-BD48-AD772F5C3D9B}" srcId="{1F632A09-7D5D-42A5-A097-86E2D883B6CF}" destId="{C25355F4-E64A-40B4-8C33-29C2665AC0BB}" srcOrd="2" destOrd="0" parTransId="{E4005B63-8F6B-4E90-9FED-C7BA1CD20420}" sibTransId="{81B3E3C3-3CC7-4195-ABA8-DE45C89A23EF}"/>
    <dgm:cxn modelId="{A2619F61-1CBC-4C66-8788-2F9415DBF075}" type="presOf" srcId="{C25355F4-E64A-40B4-8C33-29C2665AC0BB}" destId="{084770CF-3E9F-4DF0-9EF6-5D67F7673F07}" srcOrd="0" destOrd="0" presId="urn:microsoft.com/office/officeart/2005/8/layout/venn1"/>
    <dgm:cxn modelId="{8AF0EFE1-82CD-4C40-A3C6-E274E77C5D6A}" type="presOf" srcId="{E701D920-4D43-4D6C-B011-BE2A0B7098B9}" destId="{A93270CB-BCDE-4027-AA48-FF33D7D11AD7}" srcOrd="1" destOrd="0" presId="urn:microsoft.com/office/officeart/2005/8/layout/venn1"/>
    <dgm:cxn modelId="{5C83D3BD-529D-4F8D-ABCF-7844514FCE3D}" type="presParOf" srcId="{0F687529-B5C1-4CD1-B69B-4C9D218827FB}" destId="{8EAFA7E1-47CF-4B12-B71B-CF7E2797864C}" srcOrd="0" destOrd="0" presId="urn:microsoft.com/office/officeart/2005/8/layout/venn1"/>
    <dgm:cxn modelId="{887A7582-F6FF-478A-BF6B-0503C6D1C4A5}" type="presParOf" srcId="{0F687529-B5C1-4CD1-B69B-4C9D218827FB}" destId="{298D417F-4095-4CAF-B0BB-4FE72EF872AE}" srcOrd="1" destOrd="0" presId="urn:microsoft.com/office/officeart/2005/8/layout/venn1"/>
    <dgm:cxn modelId="{98273869-0FD1-41C0-A838-666838306B52}" type="presParOf" srcId="{0F687529-B5C1-4CD1-B69B-4C9D218827FB}" destId="{F9EF51CE-F15C-4869-8A23-EB4A68637211}" srcOrd="2" destOrd="0" presId="urn:microsoft.com/office/officeart/2005/8/layout/venn1"/>
    <dgm:cxn modelId="{3B2A7D9E-B741-4804-A15F-4430A3CF4644}" type="presParOf" srcId="{0F687529-B5C1-4CD1-B69B-4C9D218827FB}" destId="{A93270CB-BCDE-4027-AA48-FF33D7D11AD7}" srcOrd="3" destOrd="0" presId="urn:microsoft.com/office/officeart/2005/8/layout/venn1"/>
    <dgm:cxn modelId="{A19AB0B7-E5E3-4F19-8384-24713DB21DE3}" type="presParOf" srcId="{0F687529-B5C1-4CD1-B69B-4C9D218827FB}" destId="{084770CF-3E9F-4DF0-9EF6-5D67F7673F07}" srcOrd="4" destOrd="0" presId="urn:microsoft.com/office/officeart/2005/8/layout/venn1"/>
    <dgm:cxn modelId="{AA65E59B-D005-493E-8BC1-CCA321C902D1}" type="presParOf" srcId="{0F687529-B5C1-4CD1-B69B-4C9D218827FB}" destId="{B7BF6A7F-2F0B-4C26-B8F1-46DBDC551184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D42966E-6AE0-4798-AD74-BF2507956D7A}" type="doc">
      <dgm:prSet loTypeId="urn:microsoft.com/office/officeart/2005/8/layout/targe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F235AB67-A108-43AE-BAA6-4FEAFF178F74}">
      <dgm:prSet phldrT="[Texto]" custT="1"/>
      <dgm:spPr/>
      <dgm:t>
        <a:bodyPr/>
        <a:lstStyle/>
        <a:p>
          <a:r>
            <a:rPr lang="es-MX" sz="3600" dirty="0" smtClean="0">
              <a:solidFill>
                <a:schemeClr val="accent2">
                  <a:lumMod val="50000"/>
                </a:schemeClr>
              </a:solidFill>
              <a:latin typeface="Trebuchet MS" pitchFamily="34" charset="0"/>
              <a:ea typeface="Tahoma" pitchFamily="34" charset="0"/>
              <a:cs typeface="Tahoma" pitchFamily="34" charset="0"/>
            </a:rPr>
            <a:t>Reservada</a:t>
          </a:r>
        </a:p>
        <a:p>
          <a:r>
            <a:rPr lang="es-MX" sz="1400" dirty="0" smtClean="0">
              <a:solidFill>
                <a:schemeClr val="accent2">
                  <a:lumMod val="50000"/>
                </a:schemeClr>
              </a:solidFill>
              <a:latin typeface="Trebuchet MS" pitchFamily="34" charset="0"/>
              <a:ea typeface="Tahoma" pitchFamily="34" charset="0"/>
              <a:cs typeface="Tahoma" pitchFamily="34" charset="0"/>
            </a:rPr>
            <a:t>(excepción)</a:t>
          </a:r>
          <a:endParaRPr lang="es-MX" sz="1400" dirty="0">
            <a:solidFill>
              <a:schemeClr val="accent2">
                <a:lumMod val="50000"/>
              </a:schemeClr>
            </a:solidFill>
            <a:latin typeface="Trebuchet MS" pitchFamily="34" charset="0"/>
            <a:ea typeface="Tahoma" pitchFamily="34" charset="0"/>
            <a:cs typeface="Tahoma" pitchFamily="34" charset="0"/>
          </a:endParaRPr>
        </a:p>
      </dgm:t>
    </dgm:pt>
    <dgm:pt modelId="{FF2FA767-50D9-4200-B865-9CFD46C56E85}" type="parTrans" cxnId="{F8728421-DF92-4E09-A49C-C2016C032C5F}">
      <dgm:prSet/>
      <dgm:spPr/>
      <dgm:t>
        <a:bodyPr/>
        <a:lstStyle/>
        <a:p>
          <a:endParaRPr lang="es-MX"/>
        </a:p>
      </dgm:t>
    </dgm:pt>
    <dgm:pt modelId="{872F52E7-CC0A-410D-BD05-95BD81D1095B}" type="sibTrans" cxnId="{F8728421-DF92-4E09-A49C-C2016C032C5F}">
      <dgm:prSet/>
      <dgm:spPr/>
      <dgm:t>
        <a:bodyPr/>
        <a:lstStyle/>
        <a:p>
          <a:endParaRPr lang="es-MX"/>
        </a:p>
      </dgm:t>
    </dgm:pt>
    <dgm:pt modelId="{F407BA7B-BACC-43AC-A53A-3DB6143E7B1B}">
      <dgm:prSet phldrT="[Texto]" custT="1"/>
      <dgm:spPr/>
      <dgm:t>
        <a:bodyPr/>
        <a:lstStyle/>
        <a:p>
          <a:r>
            <a:rPr lang="es-MX" sz="3600" dirty="0" smtClean="0">
              <a:solidFill>
                <a:schemeClr val="accent2">
                  <a:lumMod val="50000"/>
                </a:schemeClr>
              </a:solidFill>
              <a:latin typeface="Trebuchet MS" pitchFamily="34" charset="0"/>
              <a:ea typeface="Tahoma" pitchFamily="34" charset="0"/>
              <a:cs typeface="Tahoma" pitchFamily="34" charset="0"/>
            </a:rPr>
            <a:t>Confidencial</a:t>
          </a:r>
        </a:p>
        <a:p>
          <a:r>
            <a:rPr lang="es-MX" sz="1400" dirty="0" smtClean="0">
              <a:solidFill>
                <a:schemeClr val="accent2">
                  <a:lumMod val="50000"/>
                </a:schemeClr>
              </a:solidFill>
              <a:latin typeface="Trebuchet MS" pitchFamily="34" charset="0"/>
              <a:ea typeface="Tahoma" pitchFamily="34" charset="0"/>
              <a:cs typeface="Tahoma" pitchFamily="34" charset="0"/>
            </a:rPr>
            <a:t>(excepción)</a:t>
          </a:r>
          <a:endParaRPr lang="es-MX" sz="1400" dirty="0">
            <a:solidFill>
              <a:schemeClr val="accent2">
                <a:lumMod val="50000"/>
              </a:schemeClr>
            </a:solidFill>
            <a:latin typeface="Trebuchet MS" pitchFamily="34" charset="0"/>
            <a:ea typeface="Tahoma" pitchFamily="34" charset="0"/>
            <a:cs typeface="Tahoma" pitchFamily="34" charset="0"/>
          </a:endParaRPr>
        </a:p>
      </dgm:t>
    </dgm:pt>
    <dgm:pt modelId="{883ED423-C228-4414-B238-AB96E7E3733D}" type="parTrans" cxnId="{75A49211-482E-4E91-803C-58DCF15D2B76}">
      <dgm:prSet/>
      <dgm:spPr/>
      <dgm:t>
        <a:bodyPr/>
        <a:lstStyle/>
        <a:p>
          <a:endParaRPr lang="es-MX"/>
        </a:p>
      </dgm:t>
    </dgm:pt>
    <dgm:pt modelId="{CFBC1E78-ADB9-4615-86C5-C48AF61D14C8}" type="sibTrans" cxnId="{75A49211-482E-4E91-803C-58DCF15D2B76}">
      <dgm:prSet/>
      <dgm:spPr/>
      <dgm:t>
        <a:bodyPr/>
        <a:lstStyle/>
        <a:p>
          <a:endParaRPr lang="es-MX"/>
        </a:p>
      </dgm:t>
    </dgm:pt>
    <dgm:pt modelId="{D86BF168-686A-4D65-A358-FC70E613AE9A}">
      <dgm:prSet phldrT="[Texto]"/>
      <dgm:spPr/>
      <dgm:t>
        <a:bodyPr/>
        <a:lstStyle/>
        <a:p>
          <a:r>
            <a:rPr lang="es-MX" dirty="0" smtClean="0">
              <a:solidFill>
                <a:schemeClr val="accent2">
                  <a:lumMod val="50000"/>
                </a:schemeClr>
              </a:solidFill>
              <a:latin typeface="Trebuchet MS" pitchFamily="34" charset="0"/>
              <a:ea typeface="Tahoma" pitchFamily="34" charset="0"/>
              <a:cs typeface="Tahoma" pitchFamily="34" charset="0"/>
            </a:rPr>
            <a:t>Pública</a:t>
          </a:r>
          <a:endParaRPr lang="es-MX" dirty="0">
            <a:solidFill>
              <a:schemeClr val="accent2">
                <a:lumMod val="50000"/>
              </a:schemeClr>
            </a:solidFill>
            <a:latin typeface="Trebuchet MS" pitchFamily="34" charset="0"/>
            <a:ea typeface="Tahoma" pitchFamily="34" charset="0"/>
            <a:cs typeface="Tahoma" pitchFamily="34" charset="0"/>
          </a:endParaRPr>
        </a:p>
      </dgm:t>
    </dgm:pt>
    <dgm:pt modelId="{EB348CDA-C5A7-4E76-A6E4-DAB8D66A0578}" type="sibTrans" cxnId="{268020C2-58F6-4165-99E5-38D084A036D9}">
      <dgm:prSet/>
      <dgm:spPr/>
      <dgm:t>
        <a:bodyPr/>
        <a:lstStyle/>
        <a:p>
          <a:endParaRPr lang="es-MX"/>
        </a:p>
      </dgm:t>
    </dgm:pt>
    <dgm:pt modelId="{C9F8A867-B647-4599-9860-A0F9FD1A4AA1}" type="parTrans" cxnId="{268020C2-58F6-4165-99E5-38D084A036D9}">
      <dgm:prSet/>
      <dgm:spPr/>
      <dgm:t>
        <a:bodyPr/>
        <a:lstStyle/>
        <a:p>
          <a:endParaRPr lang="es-MX"/>
        </a:p>
      </dgm:t>
    </dgm:pt>
    <dgm:pt modelId="{50367BAD-A355-4340-9180-A38B2DC667D5}" type="pres">
      <dgm:prSet presAssocID="{0D42966E-6AE0-4798-AD74-BF2507956D7A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51E183FA-FC16-46AF-A541-047CB5CB7541}" type="pres">
      <dgm:prSet presAssocID="{D86BF168-686A-4D65-A358-FC70E613AE9A}" presName="circle1" presStyleLbl="node1" presStyleIdx="0" presStyleCnt="3" custLinFactNeighborY="-1915"/>
      <dgm:spPr/>
    </dgm:pt>
    <dgm:pt modelId="{E8427FF4-7DB5-414F-9A6C-826400BB87CF}" type="pres">
      <dgm:prSet presAssocID="{D86BF168-686A-4D65-A358-FC70E613AE9A}" presName="space" presStyleCnt="0"/>
      <dgm:spPr/>
    </dgm:pt>
    <dgm:pt modelId="{60659083-647B-4ABD-BDA7-C5B7EE478053}" type="pres">
      <dgm:prSet presAssocID="{D86BF168-686A-4D65-A358-FC70E613AE9A}" presName="rect1" presStyleLbl="alignAcc1" presStyleIdx="0" presStyleCnt="3" custLinFactNeighborX="34" custLinFactNeighborY="-1388"/>
      <dgm:spPr/>
      <dgm:t>
        <a:bodyPr/>
        <a:lstStyle/>
        <a:p>
          <a:endParaRPr lang="es-MX"/>
        </a:p>
      </dgm:t>
    </dgm:pt>
    <dgm:pt modelId="{F318A3C1-9DD0-4380-AA29-AC49E20E8253}" type="pres">
      <dgm:prSet presAssocID="{F235AB67-A108-43AE-BAA6-4FEAFF178F74}" presName="vertSpace2" presStyleLbl="node1" presStyleIdx="0" presStyleCnt="3"/>
      <dgm:spPr/>
    </dgm:pt>
    <dgm:pt modelId="{1AB9C192-CB57-4636-8D44-677D20F0C517}" type="pres">
      <dgm:prSet presAssocID="{F235AB67-A108-43AE-BAA6-4FEAFF178F74}" presName="circle2" presStyleLbl="node1" presStyleIdx="1" presStyleCnt="3"/>
      <dgm:spPr/>
    </dgm:pt>
    <dgm:pt modelId="{DD6B51AA-4424-4152-9313-A1BF63524FCB}" type="pres">
      <dgm:prSet presAssocID="{F235AB67-A108-43AE-BAA6-4FEAFF178F74}" presName="rect2" presStyleLbl="alignAcc1" presStyleIdx="1" presStyleCnt="3"/>
      <dgm:spPr/>
      <dgm:t>
        <a:bodyPr/>
        <a:lstStyle/>
        <a:p>
          <a:endParaRPr lang="es-MX"/>
        </a:p>
      </dgm:t>
    </dgm:pt>
    <dgm:pt modelId="{09A390D2-0EC5-4744-A784-A0735F0401C5}" type="pres">
      <dgm:prSet presAssocID="{F407BA7B-BACC-43AC-A53A-3DB6143E7B1B}" presName="vertSpace3" presStyleLbl="node1" presStyleIdx="1" presStyleCnt="3"/>
      <dgm:spPr/>
    </dgm:pt>
    <dgm:pt modelId="{730F7EA1-CC21-43FB-B1A7-70A396490D26}" type="pres">
      <dgm:prSet presAssocID="{F407BA7B-BACC-43AC-A53A-3DB6143E7B1B}" presName="circle3" presStyleLbl="node1" presStyleIdx="2" presStyleCnt="3"/>
      <dgm:spPr/>
    </dgm:pt>
    <dgm:pt modelId="{C31EB6EA-650E-4DFD-99FC-6000AC18365C}" type="pres">
      <dgm:prSet presAssocID="{F407BA7B-BACC-43AC-A53A-3DB6143E7B1B}" presName="rect3" presStyleLbl="alignAcc1" presStyleIdx="2" presStyleCnt="3"/>
      <dgm:spPr/>
      <dgm:t>
        <a:bodyPr/>
        <a:lstStyle/>
        <a:p>
          <a:endParaRPr lang="es-MX"/>
        </a:p>
      </dgm:t>
    </dgm:pt>
    <dgm:pt modelId="{1D327541-1EC6-414C-B0EE-82B582DDBEDB}" type="pres">
      <dgm:prSet presAssocID="{D86BF168-686A-4D65-A358-FC70E613AE9A}" presName="rect1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EDA16F7C-CDF8-478D-B6F3-BD796B03001C}" type="pres">
      <dgm:prSet presAssocID="{F235AB67-A108-43AE-BAA6-4FEAFF178F74}" presName="rect2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07AE2457-2B7E-4477-9514-9E7D2F8E549F}" type="pres">
      <dgm:prSet presAssocID="{F407BA7B-BACC-43AC-A53A-3DB6143E7B1B}" presName="rect3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268020C2-58F6-4165-99E5-38D084A036D9}" srcId="{0D42966E-6AE0-4798-AD74-BF2507956D7A}" destId="{D86BF168-686A-4D65-A358-FC70E613AE9A}" srcOrd="0" destOrd="0" parTransId="{C9F8A867-B647-4599-9860-A0F9FD1A4AA1}" sibTransId="{EB348CDA-C5A7-4E76-A6E4-DAB8D66A0578}"/>
    <dgm:cxn modelId="{E655E94B-17B9-4B50-8602-786BEF264E26}" type="presOf" srcId="{F407BA7B-BACC-43AC-A53A-3DB6143E7B1B}" destId="{C31EB6EA-650E-4DFD-99FC-6000AC18365C}" srcOrd="0" destOrd="0" presId="urn:microsoft.com/office/officeart/2005/8/layout/target3"/>
    <dgm:cxn modelId="{7A605F8E-3336-4169-9F12-298ED3801868}" type="presOf" srcId="{D86BF168-686A-4D65-A358-FC70E613AE9A}" destId="{1D327541-1EC6-414C-B0EE-82B582DDBEDB}" srcOrd="1" destOrd="0" presId="urn:microsoft.com/office/officeart/2005/8/layout/target3"/>
    <dgm:cxn modelId="{F8728421-DF92-4E09-A49C-C2016C032C5F}" srcId="{0D42966E-6AE0-4798-AD74-BF2507956D7A}" destId="{F235AB67-A108-43AE-BAA6-4FEAFF178F74}" srcOrd="1" destOrd="0" parTransId="{FF2FA767-50D9-4200-B865-9CFD46C56E85}" sibTransId="{872F52E7-CC0A-410D-BD05-95BD81D1095B}"/>
    <dgm:cxn modelId="{A4B6A748-55CF-4CA4-844C-C9DAC0B95C13}" type="presOf" srcId="{0D42966E-6AE0-4798-AD74-BF2507956D7A}" destId="{50367BAD-A355-4340-9180-A38B2DC667D5}" srcOrd="0" destOrd="0" presId="urn:microsoft.com/office/officeart/2005/8/layout/target3"/>
    <dgm:cxn modelId="{05FEFAEF-72FD-4881-8AF6-1AB8DB9A79E0}" type="presOf" srcId="{F407BA7B-BACC-43AC-A53A-3DB6143E7B1B}" destId="{07AE2457-2B7E-4477-9514-9E7D2F8E549F}" srcOrd="1" destOrd="0" presId="urn:microsoft.com/office/officeart/2005/8/layout/target3"/>
    <dgm:cxn modelId="{1E4515E6-2DC5-4BA5-BA4B-0D8AC83672EA}" type="presOf" srcId="{F235AB67-A108-43AE-BAA6-4FEAFF178F74}" destId="{DD6B51AA-4424-4152-9313-A1BF63524FCB}" srcOrd="0" destOrd="0" presId="urn:microsoft.com/office/officeart/2005/8/layout/target3"/>
    <dgm:cxn modelId="{B682ABB4-5EAB-49C4-9587-E489F6F9DD73}" type="presOf" srcId="{D86BF168-686A-4D65-A358-FC70E613AE9A}" destId="{60659083-647B-4ABD-BDA7-C5B7EE478053}" srcOrd="0" destOrd="0" presId="urn:microsoft.com/office/officeart/2005/8/layout/target3"/>
    <dgm:cxn modelId="{75A49211-482E-4E91-803C-58DCF15D2B76}" srcId="{0D42966E-6AE0-4798-AD74-BF2507956D7A}" destId="{F407BA7B-BACC-43AC-A53A-3DB6143E7B1B}" srcOrd="2" destOrd="0" parTransId="{883ED423-C228-4414-B238-AB96E7E3733D}" sibTransId="{CFBC1E78-ADB9-4615-86C5-C48AF61D14C8}"/>
    <dgm:cxn modelId="{2CE045B9-D0D3-4DCB-B598-2E436C5E4495}" type="presOf" srcId="{F235AB67-A108-43AE-BAA6-4FEAFF178F74}" destId="{EDA16F7C-CDF8-478D-B6F3-BD796B03001C}" srcOrd="1" destOrd="0" presId="urn:microsoft.com/office/officeart/2005/8/layout/target3"/>
    <dgm:cxn modelId="{6D79F040-66DF-446D-9E1C-E59D11B3E390}" type="presParOf" srcId="{50367BAD-A355-4340-9180-A38B2DC667D5}" destId="{51E183FA-FC16-46AF-A541-047CB5CB7541}" srcOrd="0" destOrd="0" presId="urn:microsoft.com/office/officeart/2005/8/layout/target3"/>
    <dgm:cxn modelId="{B63A5C44-2037-4E64-B62E-307E9E6826C7}" type="presParOf" srcId="{50367BAD-A355-4340-9180-A38B2DC667D5}" destId="{E8427FF4-7DB5-414F-9A6C-826400BB87CF}" srcOrd="1" destOrd="0" presId="urn:microsoft.com/office/officeart/2005/8/layout/target3"/>
    <dgm:cxn modelId="{D490160C-BDA1-4D23-9A90-0D8776F06950}" type="presParOf" srcId="{50367BAD-A355-4340-9180-A38B2DC667D5}" destId="{60659083-647B-4ABD-BDA7-C5B7EE478053}" srcOrd="2" destOrd="0" presId="urn:microsoft.com/office/officeart/2005/8/layout/target3"/>
    <dgm:cxn modelId="{0E5FF2BC-1BBC-45F3-AA6C-A103D8EA0B95}" type="presParOf" srcId="{50367BAD-A355-4340-9180-A38B2DC667D5}" destId="{F318A3C1-9DD0-4380-AA29-AC49E20E8253}" srcOrd="3" destOrd="0" presId="urn:microsoft.com/office/officeart/2005/8/layout/target3"/>
    <dgm:cxn modelId="{822802EE-5E85-4CFA-BA46-5402A7BEB947}" type="presParOf" srcId="{50367BAD-A355-4340-9180-A38B2DC667D5}" destId="{1AB9C192-CB57-4636-8D44-677D20F0C517}" srcOrd="4" destOrd="0" presId="urn:microsoft.com/office/officeart/2005/8/layout/target3"/>
    <dgm:cxn modelId="{1609C146-325C-42D4-AB7F-1F1F3E8B065C}" type="presParOf" srcId="{50367BAD-A355-4340-9180-A38B2DC667D5}" destId="{DD6B51AA-4424-4152-9313-A1BF63524FCB}" srcOrd="5" destOrd="0" presId="urn:microsoft.com/office/officeart/2005/8/layout/target3"/>
    <dgm:cxn modelId="{ADCA23A8-71AF-4352-A017-837290D11FD3}" type="presParOf" srcId="{50367BAD-A355-4340-9180-A38B2DC667D5}" destId="{09A390D2-0EC5-4744-A784-A0735F0401C5}" srcOrd="6" destOrd="0" presId="urn:microsoft.com/office/officeart/2005/8/layout/target3"/>
    <dgm:cxn modelId="{5FFB119E-F3A4-4107-B8AC-13A816FAA343}" type="presParOf" srcId="{50367BAD-A355-4340-9180-A38B2DC667D5}" destId="{730F7EA1-CC21-43FB-B1A7-70A396490D26}" srcOrd="7" destOrd="0" presId="urn:microsoft.com/office/officeart/2005/8/layout/target3"/>
    <dgm:cxn modelId="{729AC3CC-0FF5-4704-A341-B65E3EAAE2BA}" type="presParOf" srcId="{50367BAD-A355-4340-9180-A38B2DC667D5}" destId="{C31EB6EA-650E-4DFD-99FC-6000AC18365C}" srcOrd="8" destOrd="0" presId="urn:microsoft.com/office/officeart/2005/8/layout/target3"/>
    <dgm:cxn modelId="{97961191-0ECB-405C-B27A-FE6F2F12917D}" type="presParOf" srcId="{50367BAD-A355-4340-9180-A38B2DC667D5}" destId="{1D327541-1EC6-414C-B0EE-82B582DDBEDB}" srcOrd="9" destOrd="0" presId="urn:microsoft.com/office/officeart/2005/8/layout/target3"/>
    <dgm:cxn modelId="{48B2A4FD-000F-4268-970E-E9E9DD624E26}" type="presParOf" srcId="{50367BAD-A355-4340-9180-A38B2DC667D5}" destId="{EDA16F7C-CDF8-478D-B6F3-BD796B03001C}" srcOrd="10" destOrd="0" presId="urn:microsoft.com/office/officeart/2005/8/layout/target3"/>
    <dgm:cxn modelId="{B6CD06AA-6E67-489E-8335-0D6ECEA7027E}" type="presParOf" srcId="{50367BAD-A355-4340-9180-A38B2DC667D5}" destId="{07AE2457-2B7E-4477-9514-9E7D2F8E549F}" srcOrd="11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27635E-310B-48C6-8542-829EFFC05553}">
      <dsp:nvSpPr>
        <dsp:cNvPr id="0" name=""/>
        <dsp:cNvSpPr/>
      </dsp:nvSpPr>
      <dsp:spPr>
        <a:xfrm>
          <a:off x="1474066" y="-187381"/>
          <a:ext cx="3452666" cy="3452666"/>
        </a:xfrm>
        <a:prstGeom prst="circularArrow">
          <a:avLst>
            <a:gd name="adj1" fmla="val 5689"/>
            <a:gd name="adj2" fmla="val 340510"/>
            <a:gd name="adj3" fmla="val 12453801"/>
            <a:gd name="adj4" fmla="val 18246919"/>
            <a:gd name="adj5" fmla="val 5908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12700" dir="5400000" sx="102000" sy="102000" rotWithShape="0">
            <a:srgbClr val="000000">
              <a:alpha val="2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74578CA3-5D4D-4F8D-A7F3-10AC919EFFF2}">
      <dsp:nvSpPr>
        <dsp:cNvPr id="0" name=""/>
        <dsp:cNvSpPr/>
      </dsp:nvSpPr>
      <dsp:spPr>
        <a:xfrm>
          <a:off x="1993999" y="1057"/>
          <a:ext cx="2412801" cy="1206400"/>
        </a:xfrm>
        <a:prstGeom prst="roundRect">
          <a:avLst/>
        </a:prstGeom>
        <a:gradFill rotWithShape="1">
          <a:gsLst>
            <a:gs pos="38000">
              <a:schemeClr val="accent3">
                <a:satMod val="120000"/>
              </a:schemeClr>
            </a:gs>
            <a:gs pos="100000">
              <a:schemeClr val="accent3">
                <a:shade val="60000"/>
                <a:satMod val="180000"/>
                <a:lumMod val="70000"/>
              </a:schemeClr>
            </a:gs>
          </a:gsLst>
          <a:lin ang="4680000" scaled="0"/>
        </a:gradFill>
        <a:ln>
          <a:noFill/>
        </a:ln>
        <a:effectLst>
          <a:outerShdw blurRad="107950" dist="12700" dir="5040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prstMaterial="plastic">
          <a:bevelT h="63500" prst="softRound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MX" sz="1600" b="1" kern="1200" dirty="0" smtClean="0">
              <a:latin typeface="Trebuchet MS" pitchFamily="34" charset="0"/>
              <a:ea typeface="Tahoma" pitchFamily="34" charset="0"/>
              <a:cs typeface="Tahoma" pitchFamily="34" charset="0"/>
            </a:rPr>
            <a:t>INSTITUTO DE ACCESO A LA INFORMACIÓN PÚBLICA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600" b="1" kern="1200" dirty="0"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>
        <a:off x="2052891" y="59949"/>
        <a:ext cx="2295017" cy="1088616"/>
      </dsp:txXfrm>
    </dsp:sp>
    <dsp:sp modelId="{1D56B8DA-6F89-49D8-BB40-4D93E3628798}">
      <dsp:nvSpPr>
        <dsp:cNvPr id="0" name=""/>
        <dsp:cNvSpPr/>
      </dsp:nvSpPr>
      <dsp:spPr>
        <a:xfrm>
          <a:off x="3302575" y="2267578"/>
          <a:ext cx="2412801" cy="1206400"/>
        </a:xfrm>
        <a:prstGeom prst="roundRect">
          <a:avLst/>
        </a:prstGeom>
        <a:gradFill rotWithShape="1">
          <a:gsLst>
            <a:gs pos="0">
              <a:schemeClr val="accent3">
                <a:tint val="14000"/>
                <a:satMod val="180000"/>
                <a:lumMod val="100000"/>
              </a:schemeClr>
            </a:gs>
            <a:gs pos="42000">
              <a:schemeClr val="accent3">
                <a:tint val="40000"/>
                <a:satMod val="160000"/>
                <a:lumMod val="94000"/>
              </a:schemeClr>
            </a:gs>
            <a:gs pos="100000">
              <a:schemeClr val="accent3">
                <a:tint val="94000"/>
                <a:satMod val="140000"/>
              </a:schemeClr>
            </a:gs>
          </a:gsLst>
          <a:lin ang="5160000" scaled="1"/>
        </a:gradFill>
        <a:ln w="12700" cap="flat" cmpd="sng" algn="ctr">
          <a:solidFill>
            <a:schemeClr val="accent3">
              <a:shade val="50000"/>
            </a:schemeClr>
          </a:solidFill>
          <a:prstDash val="solid"/>
        </a:ln>
        <a:effectLst>
          <a:outerShdw blurRad="63500" dist="12700" dir="5400000" sx="102000" sy="102000" rotWithShape="0">
            <a:srgbClr val="000000">
              <a:alpha val="20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b="1" kern="1200" dirty="0" smtClean="0">
              <a:latin typeface="Trebuchet MS" pitchFamily="34" charset="0"/>
              <a:ea typeface="Tahoma" pitchFamily="34" charset="0"/>
              <a:cs typeface="Tahoma" pitchFamily="34" charset="0"/>
            </a:rPr>
            <a:t>PROTECCIÓN DE DATOS PERSONALES</a:t>
          </a:r>
          <a:endParaRPr lang="es-MX" sz="1600" b="1" kern="1200" dirty="0">
            <a:latin typeface="Trebuchet MS" pitchFamily="34" charset="0"/>
            <a:ea typeface="Tahoma" pitchFamily="34" charset="0"/>
            <a:cs typeface="Tahoma" pitchFamily="34" charset="0"/>
          </a:endParaRPr>
        </a:p>
      </dsp:txBody>
      <dsp:txXfrm>
        <a:off x="3361467" y="2326470"/>
        <a:ext cx="2295017" cy="1088616"/>
      </dsp:txXfrm>
    </dsp:sp>
    <dsp:sp modelId="{34687619-F941-4A54-9A87-1306B65E0A09}">
      <dsp:nvSpPr>
        <dsp:cNvPr id="0" name=""/>
        <dsp:cNvSpPr/>
      </dsp:nvSpPr>
      <dsp:spPr>
        <a:xfrm>
          <a:off x="685422" y="2267578"/>
          <a:ext cx="2412801" cy="1206400"/>
        </a:xfrm>
        <a:prstGeom prst="roundRect">
          <a:avLst/>
        </a:prstGeom>
        <a:gradFill rotWithShape="1">
          <a:gsLst>
            <a:gs pos="0">
              <a:schemeClr val="accent3">
                <a:tint val="14000"/>
                <a:satMod val="180000"/>
                <a:lumMod val="100000"/>
              </a:schemeClr>
            </a:gs>
            <a:gs pos="42000">
              <a:schemeClr val="accent3">
                <a:tint val="40000"/>
                <a:satMod val="160000"/>
                <a:lumMod val="94000"/>
              </a:schemeClr>
            </a:gs>
            <a:gs pos="100000">
              <a:schemeClr val="accent3">
                <a:tint val="94000"/>
                <a:satMod val="140000"/>
              </a:schemeClr>
            </a:gs>
          </a:gsLst>
          <a:lin ang="5160000" scaled="1"/>
        </a:gradFill>
        <a:ln w="12700" cap="flat" cmpd="sng" algn="ctr">
          <a:solidFill>
            <a:schemeClr val="accent3">
              <a:shade val="50000"/>
            </a:schemeClr>
          </a:solidFill>
          <a:prstDash val="solid"/>
        </a:ln>
        <a:effectLst>
          <a:outerShdw blurRad="63500" dist="12700" dir="5400000" sx="102000" sy="102000" rotWithShape="0">
            <a:srgbClr val="000000">
              <a:alpha val="20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b="1" kern="1200" dirty="0" smtClean="0">
              <a:latin typeface="Trebuchet MS" pitchFamily="34" charset="0"/>
              <a:ea typeface="Tahoma" pitchFamily="34" charset="0"/>
              <a:cs typeface="Tahoma" pitchFamily="34" charset="0"/>
            </a:rPr>
            <a:t>ACCESO A LA INFORMACIÓN  PÚBLICA</a:t>
          </a:r>
          <a:endParaRPr lang="es-MX" sz="1600" b="1" kern="1200" dirty="0">
            <a:latin typeface="Trebuchet MS" pitchFamily="34" charset="0"/>
            <a:ea typeface="Tahoma" pitchFamily="34" charset="0"/>
            <a:cs typeface="Tahoma" pitchFamily="34" charset="0"/>
          </a:endParaRPr>
        </a:p>
      </dsp:txBody>
      <dsp:txXfrm>
        <a:off x="744314" y="2326470"/>
        <a:ext cx="2295017" cy="108861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AFA7E1-47CF-4B12-B71B-CF7E2797864C}">
      <dsp:nvSpPr>
        <dsp:cNvPr id="0" name=""/>
        <dsp:cNvSpPr/>
      </dsp:nvSpPr>
      <dsp:spPr>
        <a:xfrm>
          <a:off x="1332106" y="83202"/>
          <a:ext cx="3923866" cy="2316099"/>
        </a:xfrm>
        <a:prstGeom prst="ellipse">
          <a:avLst/>
        </a:prstGeom>
        <a:gradFill rotWithShape="1">
          <a:gsLst>
            <a:gs pos="0">
              <a:schemeClr val="accent2">
                <a:tint val="14000"/>
                <a:satMod val="180000"/>
                <a:lumMod val="100000"/>
              </a:schemeClr>
            </a:gs>
            <a:gs pos="42000">
              <a:schemeClr val="accent2">
                <a:tint val="40000"/>
                <a:satMod val="160000"/>
                <a:lumMod val="94000"/>
              </a:schemeClr>
            </a:gs>
            <a:gs pos="100000">
              <a:schemeClr val="accent2">
                <a:tint val="94000"/>
                <a:satMod val="140000"/>
              </a:schemeClr>
            </a:gs>
          </a:gsLst>
          <a:lin ang="5160000" scaled="1"/>
        </a:gradFill>
        <a:ln w="12700" cap="flat" cmpd="sng" algn="ctr">
          <a:solidFill>
            <a:schemeClr val="accent2">
              <a:shade val="50000"/>
            </a:schemeClr>
          </a:solidFill>
          <a:prstDash val="solid"/>
        </a:ln>
        <a:effectLst>
          <a:outerShdw blurRad="63500" dist="12700" dir="5400000" sx="102000" sy="102000" rotWithShape="0">
            <a:srgbClr val="000000">
              <a:alpha val="20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b="1" kern="1200" dirty="0" smtClean="0">
              <a:solidFill>
                <a:schemeClr val="bg1"/>
              </a:solidFill>
              <a:latin typeface="Trebuchet MS" pitchFamily="34" charset="0"/>
              <a:ea typeface="Tahoma" pitchFamily="34" charset="0"/>
              <a:cs typeface="Tahoma" pitchFamily="34" charset="0"/>
            </a:rPr>
            <a:t>CONSULTA DE LOS DOCUMENTOS</a:t>
          </a:r>
          <a:endParaRPr lang="es-MX" sz="2000" b="1" kern="1200" dirty="0">
            <a:solidFill>
              <a:schemeClr val="bg1"/>
            </a:solidFill>
            <a:latin typeface="Trebuchet MS" pitchFamily="34" charset="0"/>
            <a:ea typeface="Tahoma" pitchFamily="34" charset="0"/>
            <a:cs typeface="Tahoma" pitchFamily="34" charset="0"/>
          </a:endParaRPr>
        </a:p>
      </dsp:txBody>
      <dsp:txXfrm>
        <a:off x="1855288" y="488519"/>
        <a:ext cx="2877502" cy="1042244"/>
      </dsp:txXfrm>
    </dsp:sp>
    <dsp:sp modelId="{F9EF51CE-F15C-4869-8A23-EB4A68637211}">
      <dsp:nvSpPr>
        <dsp:cNvPr id="0" name=""/>
        <dsp:cNvSpPr/>
      </dsp:nvSpPr>
      <dsp:spPr>
        <a:xfrm>
          <a:off x="2826392" y="1512513"/>
          <a:ext cx="3327239" cy="2316099"/>
        </a:xfrm>
        <a:prstGeom prst="ellipse">
          <a:avLst/>
        </a:prstGeom>
        <a:gradFill rotWithShape="1">
          <a:gsLst>
            <a:gs pos="0">
              <a:schemeClr val="accent1">
                <a:tint val="14000"/>
                <a:satMod val="180000"/>
                <a:lumMod val="100000"/>
              </a:schemeClr>
            </a:gs>
            <a:gs pos="42000">
              <a:schemeClr val="accent1">
                <a:tint val="40000"/>
                <a:satMod val="160000"/>
                <a:lumMod val="94000"/>
              </a:schemeClr>
            </a:gs>
            <a:gs pos="100000">
              <a:schemeClr val="accent1">
                <a:tint val="94000"/>
                <a:satMod val="140000"/>
              </a:schemeClr>
            </a:gs>
          </a:gsLst>
          <a:lin ang="5160000" scaled="1"/>
        </a:gradFill>
        <a:ln w="12700" cap="flat" cmpd="sng" algn="ctr">
          <a:solidFill>
            <a:schemeClr val="accent1">
              <a:shade val="50000"/>
            </a:schemeClr>
          </a:solidFill>
          <a:prstDash val="solid"/>
        </a:ln>
        <a:effectLst>
          <a:outerShdw blurRad="63500" dist="12700" dir="5400000" sx="102000" sy="102000" rotWithShape="0">
            <a:srgbClr val="000000">
              <a:alpha val="20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b="1" kern="1200" dirty="0" smtClean="0">
              <a:solidFill>
                <a:schemeClr val="bg1"/>
              </a:solidFill>
              <a:latin typeface="Trebuchet MS" pitchFamily="34" charset="0"/>
              <a:ea typeface="Tahoma" pitchFamily="34" charset="0"/>
              <a:cs typeface="Tahoma" pitchFamily="34" charset="0"/>
            </a:rPr>
            <a:t>OBTENCIÓN DE LA INFORMACIÓN POR CUALQUIER MEDIO</a:t>
          </a:r>
          <a:endParaRPr lang="es-MX" sz="2000" b="1" kern="1200" dirty="0">
            <a:solidFill>
              <a:schemeClr val="bg1"/>
            </a:solidFill>
            <a:latin typeface="Trebuchet MS" pitchFamily="34" charset="0"/>
            <a:ea typeface="Tahoma" pitchFamily="34" charset="0"/>
            <a:cs typeface="Tahoma" pitchFamily="34" charset="0"/>
          </a:endParaRPr>
        </a:p>
      </dsp:txBody>
      <dsp:txXfrm>
        <a:off x="3843973" y="2110839"/>
        <a:ext cx="1996343" cy="1273854"/>
      </dsp:txXfrm>
    </dsp:sp>
    <dsp:sp modelId="{084770CF-3E9F-4DF0-9EF6-5D67F7673F07}">
      <dsp:nvSpPr>
        <dsp:cNvPr id="0" name=""/>
        <dsp:cNvSpPr/>
      </dsp:nvSpPr>
      <dsp:spPr>
        <a:xfrm>
          <a:off x="1105" y="1447546"/>
          <a:ext cx="3441932" cy="2316099"/>
        </a:xfrm>
        <a:prstGeom prst="ellipse">
          <a:avLst/>
        </a:prstGeom>
        <a:gradFill rotWithShape="1">
          <a:gsLst>
            <a:gs pos="0">
              <a:schemeClr val="accent4">
                <a:tint val="14000"/>
                <a:satMod val="180000"/>
                <a:lumMod val="100000"/>
              </a:schemeClr>
            </a:gs>
            <a:gs pos="42000">
              <a:schemeClr val="accent4">
                <a:tint val="40000"/>
                <a:satMod val="160000"/>
                <a:lumMod val="94000"/>
              </a:schemeClr>
            </a:gs>
            <a:gs pos="100000">
              <a:schemeClr val="accent4">
                <a:tint val="94000"/>
                <a:satMod val="140000"/>
              </a:schemeClr>
            </a:gs>
          </a:gsLst>
          <a:lin ang="5160000" scaled="1"/>
        </a:gradFill>
        <a:ln w="12700" cap="flat" cmpd="sng" algn="ctr">
          <a:solidFill>
            <a:schemeClr val="accent4">
              <a:shade val="50000"/>
            </a:schemeClr>
          </a:solidFill>
          <a:prstDash val="solid"/>
        </a:ln>
        <a:effectLst>
          <a:outerShdw blurRad="63500" dist="12700" dir="5400000" sx="102000" sy="102000" rotWithShape="0">
            <a:srgbClr val="000000">
              <a:alpha val="20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b="1" kern="1200" dirty="0" smtClean="0">
              <a:solidFill>
                <a:schemeClr val="bg1"/>
              </a:solidFill>
              <a:latin typeface="Trebuchet MS" pitchFamily="34" charset="0"/>
              <a:ea typeface="Tahoma" pitchFamily="34" charset="0"/>
              <a:cs typeface="Tahoma" pitchFamily="34" charset="0"/>
            </a:rPr>
            <a:t>ORIENTACIÓN SOBRE SU  EXISTENCIA Y CONTENIDO</a:t>
          </a:r>
          <a:endParaRPr lang="es-MX" sz="2000" b="1" kern="1200" dirty="0">
            <a:solidFill>
              <a:schemeClr val="bg1"/>
            </a:solidFill>
            <a:latin typeface="Trebuchet MS" pitchFamily="34" charset="0"/>
            <a:ea typeface="Tahoma" pitchFamily="34" charset="0"/>
            <a:cs typeface="Tahoma" pitchFamily="34" charset="0"/>
          </a:endParaRPr>
        </a:p>
      </dsp:txBody>
      <dsp:txXfrm>
        <a:off x="325220" y="2045872"/>
        <a:ext cx="2065159" cy="127385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E183FA-FC16-46AF-A541-047CB5CB7541}">
      <dsp:nvSpPr>
        <dsp:cNvPr id="0" name=""/>
        <dsp:cNvSpPr/>
      </dsp:nvSpPr>
      <dsp:spPr>
        <a:xfrm>
          <a:off x="0" y="216014"/>
          <a:ext cx="3840480" cy="3840480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659083-647B-4ABD-BDA7-C5B7EE478053}">
      <dsp:nvSpPr>
        <dsp:cNvPr id="0" name=""/>
        <dsp:cNvSpPr/>
      </dsp:nvSpPr>
      <dsp:spPr>
        <a:xfrm>
          <a:off x="1920240" y="236254"/>
          <a:ext cx="4480560" cy="384048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0" tIns="209550" rIns="209550" bIns="20955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5500" kern="1200" dirty="0" smtClean="0">
              <a:solidFill>
                <a:schemeClr val="accent2">
                  <a:lumMod val="50000"/>
                </a:schemeClr>
              </a:solidFill>
              <a:latin typeface="Trebuchet MS" pitchFamily="34" charset="0"/>
              <a:ea typeface="Tahoma" pitchFamily="34" charset="0"/>
              <a:cs typeface="Tahoma" pitchFamily="34" charset="0"/>
            </a:rPr>
            <a:t>Pública</a:t>
          </a:r>
          <a:endParaRPr lang="es-MX" sz="5500" kern="1200" dirty="0">
            <a:solidFill>
              <a:schemeClr val="accent2">
                <a:lumMod val="50000"/>
              </a:schemeClr>
            </a:solidFill>
            <a:latin typeface="Trebuchet MS" pitchFamily="34" charset="0"/>
            <a:ea typeface="Tahoma" pitchFamily="34" charset="0"/>
            <a:cs typeface="Tahoma" pitchFamily="34" charset="0"/>
          </a:endParaRPr>
        </a:p>
      </dsp:txBody>
      <dsp:txXfrm>
        <a:off x="1920240" y="236254"/>
        <a:ext cx="4480560" cy="1152146"/>
      </dsp:txXfrm>
    </dsp:sp>
    <dsp:sp modelId="{1AB9C192-CB57-4636-8D44-677D20F0C517}">
      <dsp:nvSpPr>
        <dsp:cNvPr id="0" name=""/>
        <dsp:cNvSpPr/>
      </dsp:nvSpPr>
      <dsp:spPr>
        <a:xfrm>
          <a:off x="672085" y="1441706"/>
          <a:ext cx="2496309" cy="2496309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6B51AA-4424-4152-9313-A1BF63524FCB}">
      <dsp:nvSpPr>
        <dsp:cNvPr id="0" name=""/>
        <dsp:cNvSpPr/>
      </dsp:nvSpPr>
      <dsp:spPr>
        <a:xfrm>
          <a:off x="1920240" y="1441706"/>
          <a:ext cx="4480560" cy="249630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3600" kern="1200" dirty="0" smtClean="0">
              <a:solidFill>
                <a:schemeClr val="accent2">
                  <a:lumMod val="50000"/>
                </a:schemeClr>
              </a:solidFill>
              <a:latin typeface="Trebuchet MS" pitchFamily="34" charset="0"/>
              <a:ea typeface="Tahoma" pitchFamily="34" charset="0"/>
              <a:cs typeface="Tahoma" pitchFamily="34" charset="0"/>
            </a:rPr>
            <a:t>Reservada</a:t>
          </a:r>
        </a:p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kern="1200" dirty="0" smtClean="0">
              <a:solidFill>
                <a:schemeClr val="accent2">
                  <a:lumMod val="50000"/>
                </a:schemeClr>
              </a:solidFill>
              <a:latin typeface="Trebuchet MS" pitchFamily="34" charset="0"/>
              <a:ea typeface="Tahoma" pitchFamily="34" charset="0"/>
              <a:cs typeface="Tahoma" pitchFamily="34" charset="0"/>
            </a:rPr>
            <a:t>(excepción)</a:t>
          </a:r>
          <a:endParaRPr lang="es-MX" sz="1400" kern="1200" dirty="0">
            <a:solidFill>
              <a:schemeClr val="accent2">
                <a:lumMod val="50000"/>
              </a:schemeClr>
            </a:solidFill>
            <a:latin typeface="Trebuchet MS" pitchFamily="34" charset="0"/>
            <a:ea typeface="Tahoma" pitchFamily="34" charset="0"/>
            <a:cs typeface="Tahoma" pitchFamily="34" charset="0"/>
          </a:endParaRPr>
        </a:p>
      </dsp:txBody>
      <dsp:txXfrm>
        <a:off x="1920240" y="1441706"/>
        <a:ext cx="4480560" cy="1152142"/>
      </dsp:txXfrm>
    </dsp:sp>
    <dsp:sp modelId="{730F7EA1-CC21-43FB-B1A7-70A396490D26}">
      <dsp:nvSpPr>
        <dsp:cNvPr id="0" name=""/>
        <dsp:cNvSpPr/>
      </dsp:nvSpPr>
      <dsp:spPr>
        <a:xfrm>
          <a:off x="1344168" y="2593849"/>
          <a:ext cx="1152142" cy="1152142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31EB6EA-650E-4DFD-99FC-6000AC18365C}">
      <dsp:nvSpPr>
        <dsp:cNvPr id="0" name=""/>
        <dsp:cNvSpPr/>
      </dsp:nvSpPr>
      <dsp:spPr>
        <a:xfrm>
          <a:off x="1920240" y="2593849"/>
          <a:ext cx="4480560" cy="115214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3600" kern="1200" dirty="0" smtClean="0">
              <a:solidFill>
                <a:schemeClr val="accent2">
                  <a:lumMod val="50000"/>
                </a:schemeClr>
              </a:solidFill>
              <a:latin typeface="Trebuchet MS" pitchFamily="34" charset="0"/>
              <a:ea typeface="Tahoma" pitchFamily="34" charset="0"/>
              <a:cs typeface="Tahoma" pitchFamily="34" charset="0"/>
            </a:rPr>
            <a:t>Confidencial</a:t>
          </a:r>
        </a:p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kern="1200" dirty="0" smtClean="0">
              <a:solidFill>
                <a:schemeClr val="accent2">
                  <a:lumMod val="50000"/>
                </a:schemeClr>
              </a:solidFill>
              <a:latin typeface="Trebuchet MS" pitchFamily="34" charset="0"/>
              <a:ea typeface="Tahoma" pitchFamily="34" charset="0"/>
              <a:cs typeface="Tahoma" pitchFamily="34" charset="0"/>
            </a:rPr>
            <a:t>(excepción)</a:t>
          </a:r>
          <a:endParaRPr lang="es-MX" sz="1400" kern="1200" dirty="0">
            <a:solidFill>
              <a:schemeClr val="accent2">
                <a:lumMod val="50000"/>
              </a:schemeClr>
            </a:solidFill>
            <a:latin typeface="Trebuchet MS" pitchFamily="34" charset="0"/>
            <a:ea typeface="Tahoma" pitchFamily="34" charset="0"/>
            <a:cs typeface="Tahoma" pitchFamily="34" charset="0"/>
          </a:endParaRPr>
        </a:p>
      </dsp:txBody>
      <dsp:txXfrm>
        <a:off x="1920240" y="2593849"/>
        <a:ext cx="4480560" cy="115214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A99B9078-8EC6-4639-96D6-6C075521599C}" type="datetimeFigureOut">
              <a:rPr lang="es-MX"/>
              <a:pPr>
                <a:defRPr/>
              </a:pPr>
              <a:t>24/12/2013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560F902A-EAC6-4CFE-A764-12570FCBF5CA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893516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7721E269-2AA9-485F-8034-FFA2EA7D6DDF}" type="datetimeFigureOut">
              <a:rPr lang="es-MX"/>
              <a:pPr>
                <a:defRPr/>
              </a:pPr>
              <a:t>24/12/2013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MX" noProof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  <a:endParaRPr lang="es-MX" noProof="0" smtClean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960F17C4-FB86-4E4B-BCAA-9DB825A7038B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5519368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9"/>
          <p:cNvSpPr/>
          <p:nvPr/>
        </p:nvSpPr>
        <p:spPr>
          <a:xfrm rot="20707748">
            <a:off x="-617538" y="-652463"/>
            <a:ext cx="6664326" cy="3943351"/>
          </a:xfrm>
          <a:custGeom>
            <a:avLst/>
            <a:gdLst/>
            <a:ahLst/>
            <a:cxnLst/>
            <a:rect l="l" t="t" r="r" b="b"/>
            <a:pathLst>
              <a:path w="6664606" h="3942692">
                <a:moveTo>
                  <a:pt x="1046923" y="0"/>
                </a:moveTo>
                <a:lnTo>
                  <a:pt x="6664606" y="1491692"/>
                </a:lnTo>
                <a:lnTo>
                  <a:pt x="6664606" y="3860602"/>
                </a:lnTo>
                <a:cubicBezTo>
                  <a:pt x="6664606" y="3905939"/>
                  <a:pt x="6627853" y="3942692"/>
                  <a:pt x="6582516" y="3942692"/>
                </a:cubicBezTo>
                <a:lnTo>
                  <a:pt x="0" y="3942692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ounded Rectangle 11"/>
          <p:cNvSpPr/>
          <p:nvPr/>
        </p:nvSpPr>
        <p:spPr>
          <a:xfrm rot="20707748">
            <a:off x="6167438" y="-441325"/>
            <a:ext cx="3127375" cy="2425700"/>
          </a:xfrm>
          <a:custGeom>
            <a:avLst/>
            <a:gdLst/>
            <a:ahLst/>
            <a:cxnLst/>
            <a:rect l="l" t="t" r="r" b="b"/>
            <a:pathLst>
              <a:path w="3126510" h="2426476">
                <a:moveTo>
                  <a:pt x="0" y="0"/>
                </a:moveTo>
                <a:lnTo>
                  <a:pt x="3126510" y="830198"/>
                </a:lnTo>
                <a:lnTo>
                  <a:pt x="2702642" y="2426476"/>
                </a:lnTo>
                <a:lnTo>
                  <a:pt x="82091" y="2426476"/>
                </a:lnTo>
                <a:cubicBezTo>
                  <a:pt x="36754" y="2426475"/>
                  <a:pt x="1" y="2389722"/>
                  <a:pt x="1" y="2344385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ounded Rectangle 10"/>
          <p:cNvSpPr/>
          <p:nvPr/>
        </p:nvSpPr>
        <p:spPr>
          <a:xfrm rot="20707748">
            <a:off x="7143750" y="2001838"/>
            <a:ext cx="2679700" cy="4945062"/>
          </a:xfrm>
          <a:custGeom>
            <a:avLst/>
            <a:gdLst/>
            <a:ahLst/>
            <a:cxnLst/>
            <a:rect l="l" t="t" r="r" b="b"/>
            <a:pathLst>
              <a:path w="2679455" h="4946037">
                <a:moveTo>
                  <a:pt x="2679455" y="0"/>
                </a:moveTo>
                <a:lnTo>
                  <a:pt x="1366108" y="4946037"/>
                </a:lnTo>
                <a:lnTo>
                  <a:pt x="0" y="4583288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ounded Rectangle 8"/>
          <p:cNvSpPr/>
          <p:nvPr/>
        </p:nvSpPr>
        <p:spPr>
          <a:xfrm rot="20707748">
            <a:off x="-206375" y="3322638"/>
            <a:ext cx="7378700" cy="4557712"/>
          </a:xfrm>
          <a:custGeom>
            <a:avLst/>
            <a:gdLst/>
            <a:ahLst/>
            <a:cxnLst/>
            <a:rect l="l" t="t" r="r" b="b"/>
            <a:pathLst>
              <a:path w="7378073" h="4557796">
                <a:moveTo>
                  <a:pt x="7327936" y="6451"/>
                </a:moveTo>
                <a:cubicBezTo>
                  <a:pt x="7357400" y="18913"/>
                  <a:pt x="7378073" y="48087"/>
                  <a:pt x="7378073" y="82090"/>
                </a:cubicBezTo>
                <a:lnTo>
                  <a:pt x="7378073" y="4557796"/>
                </a:lnTo>
                <a:lnTo>
                  <a:pt x="0" y="2598658"/>
                </a:lnTo>
                <a:lnTo>
                  <a:pt x="690034" y="0"/>
                </a:lnTo>
                <a:lnTo>
                  <a:pt x="7295983" y="0"/>
                </a:lnTo>
                <a:cubicBezTo>
                  <a:pt x="7307317" y="0"/>
                  <a:pt x="7318115" y="2297"/>
                  <a:pt x="7327936" y="645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-900000">
            <a:off x="547834" y="3632676"/>
            <a:ext cx="5985159" cy="1606102"/>
          </a:xfrm>
        </p:spPr>
        <p:txBody>
          <a:bodyPr/>
          <a:lstStyle>
            <a:lvl1pPr>
              <a:lnSpc>
                <a:spcPts val="6000"/>
              </a:lnSpc>
              <a:defRPr sz="6000">
                <a:solidFill>
                  <a:schemeClr val="tx1"/>
                </a:solidFill>
              </a:defRPr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-900000">
            <a:off x="2201145" y="5027230"/>
            <a:ext cx="4655297" cy="1128495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 rot="20700000">
            <a:off x="6742113" y="2312988"/>
            <a:ext cx="1524000" cy="365125"/>
          </a:xfrm>
        </p:spPr>
        <p:txBody>
          <a:bodyPr/>
          <a:lstStyle>
            <a:lvl1pPr algn="l">
              <a:defRPr sz="1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1ADCAD3-5C3F-4B28-ABE3-31353DC90509}" type="datetime1">
              <a:rPr lang="en-US"/>
              <a:pPr>
                <a:defRPr/>
              </a:pPr>
              <a:t>12/24/2013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 rot="20700000">
            <a:off x="6551613" y="1528763"/>
            <a:ext cx="2465387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 rot="20700000">
            <a:off x="6451600" y="1162050"/>
            <a:ext cx="2133600" cy="420688"/>
          </a:xfrm>
        </p:spPr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7343CD5-95E0-46CC-BCDD-F370AC673CA1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1"/>
          <p:cNvSpPr/>
          <p:nvPr/>
        </p:nvSpPr>
        <p:spPr>
          <a:xfrm rot="20707748">
            <a:off x="-895350" y="-766763"/>
            <a:ext cx="8332788" cy="5894388"/>
          </a:xfrm>
          <a:custGeom>
            <a:avLst/>
            <a:gdLst/>
            <a:ahLst/>
            <a:cxnLst/>
            <a:rect l="l" t="t" r="r" b="b"/>
            <a:pathLst>
              <a:path w="8332816" h="5894380">
                <a:moveTo>
                  <a:pt x="1565164" y="0"/>
                </a:moveTo>
                <a:lnTo>
                  <a:pt x="8332816" y="1797049"/>
                </a:lnTo>
                <a:lnTo>
                  <a:pt x="8332816" y="5812290"/>
                </a:lnTo>
                <a:cubicBezTo>
                  <a:pt x="8332816" y="5857627"/>
                  <a:pt x="8296063" y="5894380"/>
                  <a:pt x="8250726" y="5894380"/>
                </a:cubicBezTo>
                <a:lnTo>
                  <a:pt x="0" y="5894380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ounded Rectangle 12"/>
          <p:cNvSpPr/>
          <p:nvPr/>
        </p:nvSpPr>
        <p:spPr>
          <a:xfrm rot="20707748">
            <a:off x="65088" y="5089525"/>
            <a:ext cx="8528050" cy="2911475"/>
          </a:xfrm>
          <a:custGeom>
            <a:avLst/>
            <a:gdLst/>
            <a:ahLst/>
            <a:cxnLst/>
            <a:rect l="l" t="t" r="r" b="b"/>
            <a:pathLst>
              <a:path w="8528044" h="2911464">
                <a:moveTo>
                  <a:pt x="8477907" y="6451"/>
                </a:moveTo>
                <a:cubicBezTo>
                  <a:pt x="8507371" y="18913"/>
                  <a:pt x="8528044" y="48087"/>
                  <a:pt x="8528044" y="82090"/>
                </a:cubicBezTo>
                <a:lnTo>
                  <a:pt x="8528044" y="2911464"/>
                </a:lnTo>
                <a:lnTo>
                  <a:pt x="0" y="646970"/>
                </a:lnTo>
                <a:lnTo>
                  <a:pt x="171794" y="0"/>
                </a:lnTo>
                <a:lnTo>
                  <a:pt x="8445954" y="0"/>
                </a:lnTo>
                <a:cubicBezTo>
                  <a:pt x="8457288" y="0"/>
                  <a:pt x="8468086" y="2297"/>
                  <a:pt x="8477907" y="645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ounded Rectangle 13"/>
          <p:cNvSpPr/>
          <p:nvPr/>
        </p:nvSpPr>
        <p:spPr>
          <a:xfrm rot="20707748">
            <a:off x="8534400" y="3840163"/>
            <a:ext cx="1011238" cy="2994025"/>
          </a:xfrm>
          <a:custGeom>
            <a:avLst/>
            <a:gdLst/>
            <a:ahLst/>
            <a:cxnLst/>
            <a:rect l="l" t="t" r="r" b="b"/>
            <a:pathLst>
              <a:path w="1011244" h="2994350">
                <a:moveTo>
                  <a:pt x="1011244" y="0"/>
                </a:moveTo>
                <a:lnTo>
                  <a:pt x="216140" y="2994350"/>
                </a:lnTo>
                <a:lnTo>
                  <a:pt x="0" y="2936957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ounded Rectangle 14"/>
          <p:cNvSpPr/>
          <p:nvPr/>
        </p:nvSpPr>
        <p:spPr>
          <a:xfrm rot="20707748">
            <a:off x="7588250" y="-322263"/>
            <a:ext cx="1976438" cy="4073526"/>
          </a:xfrm>
          <a:custGeom>
            <a:avLst/>
            <a:gdLst/>
            <a:ahLst/>
            <a:cxnLst/>
            <a:rect l="l" t="t" r="r" b="b"/>
            <a:pathLst>
              <a:path w="1976541" h="4072806">
                <a:moveTo>
                  <a:pt x="0" y="0"/>
                </a:moveTo>
                <a:lnTo>
                  <a:pt x="1976541" y="524841"/>
                </a:lnTo>
                <a:lnTo>
                  <a:pt x="1034432" y="4072806"/>
                </a:lnTo>
                <a:lnTo>
                  <a:pt x="82090" y="4072806"/>
                </a:lnTo>
                <a:cubicBezTo>
                  <a:pt x="36753" y="4072806"/>
                  <a:pt x="0" y="4036053"/>
                  <a:pt x="0" y="3990716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900000">
            <a:off x="3183882" y="4760430"/>
            <a:ext cx="5004753" cy="1299542"/>
          </a:xfrm>
        </p:spPr>
        <p:txBody>
          <a:bodyPr anchor="t"/>
          <a:lstStyle/>
          <a:p>
            <a:r>
              <a:rPr lang="es-ES_tradnl" smtClean="0"/>
              <a:t>Clic para editar título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-900000">
            <a:off x="781854" y="984581"/>
            <a:ext cx="6581279" cy="3604759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 rot="20700000">
            <a:off x="6996113" y="6238875"/>
            <a:ext cx="1524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1093E1-CAC9-4EC0-87E8-0BA75F441F9B}" type="datetime1">
              <a:rPr lang="es-ES"/>
              <a:pPr>
                <a:defRPr/>
              </a:pPr>
              <a:t>24/12/2013</a:t>
            </a:fld>
            <a:endParaRPr lang="es-E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 rot="20700000">
            <a:off x="5321300" y="6094413"/>
            <a:ext cx="3124200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 rot="20700000">
            <a:off x="8181975" y="3246438"/>
            <a:ext cx="908050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E463E131-359F-4843-936B-D17F522369BC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1"/>
          <p:cNvSpPr/>
          <p:nvPr/>
        </p:nvSpPr>
        <p:spPr>
          <a:xfrm rot="20707748">
            <a:off x="-882650" y="-625475"/>
            <a:ext cx="7440613" cy="7346950"/>
          </a:xfrm>
          <a:custGeom>
            <a:avLst/>
            <a:gdLst/>
            <a:ahLst/>
            <a:cxnLst/>
            <a:rect l="l" t="t" r="r" b="b"/>
            <a:pathLst>
              <a:path w="7440156" h="7347127">
                <a:moveTo>
                  <a:pt x="1760047" y="0"/>
                </a:moveTo>
                <a:lnTo>
                  <a:pt x="7440156" y="1508269"/>
                </a:lnTo>
                <a:lnTo>
                  <a:pt x="7440156" y="7265037"/>
                </a:lnTo>
                <a:cubicBezTo>
                  <a:pt x="7440156" y="7310374"/>
                  <a:pt x="7403403" y="7347127"/>
                  <a:pt x="7358066" y="7347127"/>
                </a:cubicBezTo>
                <a:lnTo>
                  <a:pt x="2707078" y="7347127"/>
                </a:lnTo>
                <a:lnTo>
                  <a:pt x="0" y="6628304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ounded Rectangle 12"/>
          <p:cNvSpPr/>
          <p:nvPr/>
        </p:nvSpPr>
        <p:spPr>
          <a:xfrm rot="20707748">
            <a:off x="3227388" y="6273800"/>
            <a:ext cx="4395787" cy="1168400"/>
          </a:xfrm>
          <a:custGeom>
            <a:avLst/>
            <a:gdLst/>
            <a:ahLst/>
            <a:cxnLst/>
            <a:rect l="l" t="t" r="r" b="b"/>
            <a:pathLst>
              <a:path w="4396677" h="1167472">
                <a:moveTo>
                  <a:pt x="4346539" y="6451"/>
                </a:moveTo>
                <a:cubicBezTo>
                  <a:pt x="4376003" y="18913"/>
                  <a:pt x="4396677" y="48087"/>
                  <a:pt x="4396677" y="82090"/>
                </a:cubicBezTo>
                <a:lnTo>
                  <a:pt x="4396677" y="1167472"/>
                </a:lnTo>
                <a:lnTo>
                  <a:pt x="0" y="0"/>
                </a:lnTo>
                <a:lnTo>
                  <a:pt x="4314586" y="0"/>
                </a:lnTo>
                <a:cubicBezTo>
                  <a:pt x="4325920" y="0"/>
                  <a:pt x="4336718" y="2297"/>
                  <a:pt x="4346539" y="6451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ounded Rectangle 13"/>
          <p:cNvSpPr/>
          <p:nvPr/>
        </p:nvSpPr>
        <p:spPr>
          <a:xfrm rot="20707748">
            <a:off x="7659688" y="5459413"/>
            <a:ext cx="1709737" cy="1538287"/>
          </a:xfrm>
          <a:custGeom>
            <a:avLst/>
            <a:gdLst/>
            <a:ahLst/>
            <a:cxnLst/>
            <a:rect l="l" t="t" r="r" b="b"/>
            <a:pathLst>
              <a:path w="1710569" h="1538689">
                <a:moveTo>
                  <a:pt x="1710569" y="1"/>
                </a:moveTo>
                <a:lnTo>
                  <a:pt x="1301993" y="1538689"/>
                </a:lnTo>
                <a:lnTo>
                  <a:pt x="0" y="1192965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ounded Rectangle 14"/>
          <p:cNvSpPr/>
          <p:nvPr/>
        </p:nvSpPr>
        <p:spPr>
          <a:xfrm rot="20707748">
            <a:off x="6665913" y="-490538"/>
            <a:ext cx="3067050" cy="5811838"/>
          </a:xfrm>
          <a:custGeom>
            <a:avLst/>
            <a:gdLst/>
            <a:ahLst/>
            <a:cxnLst/>
            <a:rect l="l" t="t" r="r" b="b"/>
            <a:pathLst>
              <a:path w="3065776" h="5811871">
                <a:moveTo>
                  <a:pt x="0" y="0"/>
                </a:moveTo>
                <a:lnTo>
                  <a:pt x="3065776" y="814071"/>
                </a:lnTo>
                <a:lnTo>
                  <a:pt x="1738684" y="5811871"/>
                </a:lnTo>
                <a:lnTo>
                  <a:pt x="82090" y="5811871"/>
                </a:lnTo>
                <a:cubicBezTo>
                  <a:pt x="36753" y="5811871"/>
                  <a:pt x="0" y="5775118"/>
                  <a:pt x="0" y="572978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 rot="-900000">
            <a:off x="6793335" y="511413"/>
            <a:ext cx="1435608" cy="4818888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-900000">
            <a:off x="967762" y="1075673"/>
            <a:ext cx="5398955" cy="5088265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 rot="20700000">
            <a:off x="7753350" y="5888038"/>
            <a:ext cx="1244600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987B3603-33E4-4F53-8A65-586235598299}" type="datetime1">
              <a:rPr lang="es-ES"/>
              <a:pPr>
                <a:defRPr/>
              </a:pPr>
              <a:t>24/12/2013</a:t>
            </a:fld>
            <a:endParaRPr lang="es-E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 rot="20700000">
            <a:off x="4997450" y="6188075"/>
            <a:ext cx="2381250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 rot="20700000">
            <a:off x="7689850" y="5641975"/>
            <a:ext cx="1244600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95D6D31B-9686-4D34-A21D-3736219B9AB0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8"/>
          <p:cNvSpPr/>
          <p:nvPr/>
        </p:nvSpPr>
        <p:spPr>
          <a:xfrm rot="907748">
            <a:off x="-865188" y="850900"/>
            <a:ext cx="3614738" cy="6151563"/>
          </a:xfrm>
          <a:custGeom>
            <a:avLst/>
            <a:gdLst/>
            <a:ahLst/>
            <a:cxnLst/>
            <a:rect l="l" t="t" r="r" b="b"/>
            <a:pathLst>
              <a:path w="3615441" h="6151724">
                <a:moveTo>
                  <a:pt x="0" y="0"/>
                </a:moveTo>
                <a:lnTo>
                  <a:pt x="3533351" y="0"/>
                </a:lnTo>
                <a:cubicBezTo>
                  <a:pt x="3578688" y="0"/>
                  <a:pt x="3615441" y="36753"/>
                  <a:pt x="3615441" y="82090"/>
                </a:cubicBezTo>
                <a:lnTo>
                  <a:pt x="3615441" y="5623909"/>
                </a:lnTo>
                <a:lnTo>
                  <a:pt x="1663219" y="6151724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ounded Rectangle 12"/>
          <p:cNvSpPr/>
          <p:nvPr/>
        </p:nvSpPr>
        <p:spPr>
          <a:xfrm rot="907748">
            <a:off x="17463" y="-511175"/>
            <a:ext cx="3735387" cy="1387475"/>
          </a:xfrm>
          <a:custGeom>
            <a:avLst/>
            <a:gdLst/>
            <a:ahLst/>
            <a:cxnLst/>
            <a:rect l="l" t="t" r="r" b="b"/>
            <a:pathLst>
              <a:path w="3735394" h="1387781">
                <a:moveTo>
                  <a:pt x="0" y="1009924"/>
                </a:moveTo>
                <a:lnTo>
                  <a:pt x="3735394" y="0"/>
                </a:lnTo>
                <a:lnTo>
                  <a:pt x="3735394" y="1305691"/>
                </a:lnTo>
                <a:cubicBezTo>
                  <a:pt x="3735394" y="1351028"/>
                  <a:pt x="3698641" y="1387781"/>
                  <a:pt x="3653304" y="1387781"/>
                </a:cubicBezTo>
                <a:lnTo>
                  <a:pt x="102160" y="1387781"/>
                </a:ln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ounded Rectangle 13"/>
          <p:cNvSpPr/>
          <p:nvPr/>
        </p:nvSpPr>
        <p:spPr>
          <a:xfrm rot="907748">
            <a:off x="2146300" y="6589713"/>
            <a:ext cx="1981200" cy="536575"/>
          </a:xfrm>
          <a:custGeom>
            <a:avLst/>
            <a:gdLst/>
            <a:ahLst/>
            <a:cxnLst/>
            <a:rect l="l" t="t" r="r" b="b"/>
            <a:pathLst>
              <a:path w="1981025" h="535602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1981025" y="0"/>
                </a:lnTo>
                <a:lnTo>
                  <a:pt x="0" y="535602"/>
                </a:lnTo>
                <a:lnTo>
                  <a:pt x="0" y="82090"/>
                </a:lnTo>
                <a:cubicBezTo>
                  <a:pt x="0" y="48087"/>
                  <a:pt x="20674" y="18913"/>
                  <a:pt x="50137" y="6451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ounded Rectangle 14"/>
          <p:cNvSpPr/>
          <p:nvPr/>
        </p:nvSpPr>
        <p:spPr>
          <a:xfrm rot="907748">
            <a:off x="3184525" y="-554038"/>
            <a:ext cx="6783388" cy="7826376"/>
          </a:xfrm>
          <a:custGeom>
            <a:avLst/>
            <a:gdLst/>
            <a:ahLst/>
            <a:cxnLst/>
            <a:rect l="l" t="t" r="r" b="b"/>
            <a:pathLst>
              <a:path w="6782931" h="7826540">
                <a:moveTo>
                  <a:pt x="0" y="1349945"/>
                </a:moveTo>
                <a:lnTo>
                  <a:pt x="4993024" y="0"/>
                </a:lnTo>
                <a:lnTo>
                  <a:pt x="6782931" y="6620302"/>
                </a:lnTo>
                <a:lnTo>
                  <a:pt x="2321435" y="7826540"/>
                </a:lnTo>
                <a:lnTo>
                  <a:pt x="82090" y="7826540"/>
                </a:lnTo>
                <a:cubicBezTo>
                  <a:pt x="36753" y="7826540"/>
                  <a:pt x="0" y="7789787"/>
                  <a:pt x="0" y="7744450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4500000">
            <a:off x="-633894" y="2921988"/>
            <a:ext cx="5064953" cy="1695631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900000">
            <a:off x="3479028" y="959716"/>
            <a:ext cx="4658735" cy="5077623"/>
          </a:xfrm>
        </p:spPr>
        <p:txBody>
          <a:bodyPr anchor="ctr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 rot="900000">
            <a:off x="1690688" y="608013"/>
            <a:ext cx="178911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11D171-941D-4BA1-803E-4CBBCFA22BBB}" type="datetime1">
              <a:rPr lang="es-ES"/>
              <a:pPr>
                <a:defRPr/>
              </a:pPr>
              <a:t>24/12/2013</a:t>
            </a:fld>
            <a:endParaRPr lang="es-E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 rot="900000">
            <a:off x="3103563" y="6176963"/>
            <a:ext cx="23923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 rot="900000">
            <a:off x="1265238" y="300038"/>
            <a:ext cx="228758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EF9659-1B0B-487D-9EE9-AF408235D646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6"/>
          <p:cNvSpPr/>
          <p:nvPr/>
        </p:nvSpPr>
        <p:spPr>
          <a:xfrm rot="900000">
            <a:off x="-57150" y="-1017588"/>
            <a:ext cx="7412038" cy="3438526"/>
          </a:xfrm>
          <a:custGeom>
            <a:avLst/>
            <a:gdLst/>
            <a:ahLst/>
            <a:cxnLst/>
            <a:rect l="l" t="t" r="r" b="b"/>
            <a:pathLst>
              <a:path w="7411427" h="3438177">
                <a:moveTo>
                  <a:pt x="0" y="1985886"/>
                </a:moveTo>
                <a:lnTo>
                  <a:pt x="7411427" y="0"/>
                </a:lnTo>
                <a:lnTo>
                  <a:pt x="7411427" y="3356087"/>
                </a:lnTo>
                <a:cubicBezTo>
                  <a:pt x="7411427" y="3401424"/>
                  <a:pt x="7374674" y="3438177"/>
                  <a:pt x="7329337" y="3438177"/>
                </a:cubicBezTo>
                <a:lnTo>
                  <a:pt x="389140" y="3438177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ounded Rectangle 17"/>
          <p:cNvSpPr/>
          <p:nvPr/>
        </p:nvSpPr>
        <p:spPr>
          <a:xfrm rot="900000">
            <a:off x="-776288" y="2417763"/>
            <a:ext cx="6997701" cy="5080000"/>
          </a:xfrm>
          <a:custGeom>
            <a:avLst/>
            <a:gdLst/>
            <a:ahLst/>
            <a:cxnLst/>
            <a:rect l="l" t="t" r="r" b="b"/>
            <a:pathLst>
              <a:path w="6998365" h="5080081">
                <a:moveTo>
                  <a:pt x="0" y="0"/>
                </a:moveTo>
                <a:lnTo>
                  <a:pt x="6916275" y="0"/>
                </a:lnTo>
                <a:cubicBezTo>
                  <a:pt x="6961612" y="0"/>
                  <a:pt x="6998365" y="36753"/>
                  <a:pt x="6998365" y="82090"/>
                </a:cubicBezTo>
                <a:lnTo>
                  <a:pt x="6998365" y="3569608"/>
                </a:lnTo>
                <a:lnTo>
                  <a:pt x="1361203" y="5080081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ounded Rectangle 18"/>
          <p:cNvSpPr/>
          <p:nvPr/>
        </p:nvSpPr>
        <p:spPr>
          <a:xfrm rot="900000">
            <a:off x="6337300" y="3775075"/>
            <a:ext cx="3103563" cy="3544888"/>
          </a:xfrm>
          <a:custGeom>
            <a:avLst/>
            <a:gdLst/>
            <a:ahLst/>
            <a:cxnLst/>
            <a:rect l="l" t="t" r="r" b="b"/>
            <a:pathLst>
              <a:path w="3102275" h="3544033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2375388" y="0"/>
                </a:lnTo>
                <a:lnTo>
                  <a:pt x="3102275" y="2712781"/>
                </a:lnTo>
                <a:lnTo>
                  <a:pt x="0" y="3544033"/>
                </a:lnTo>
                <a:lnTo>
                  <a:pt x="0" y="82090"/>
                </a:lnTo>
                <a:cubicBezTo>
                  <a:pt x="0" y="48087"/>
                  <a:pt x="20673" y="18913"/>
                  <a:pt x="50137" y="6451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ounded Rectangle 19"/>
          <p:cNvSpPr/>
          <p:nvPr/>
        </p:nvSpPr>
        <p:spPr>
          <a:xfrm rot="900000">
            <a:off x="7327900" y="-104775"/>
            <a:ext cx="2351088" cy="3821113"/>
          </a:xfrm>
          <a:custGeom>
            <a:avLst/>
            <a:gdLst/>
            <a:ahLst/>
            <a:cxnLst/>
            <a:rect l="l" t="t" r="r" b="b"/>
            <a:pathLst>
              <a:path w="2350627" h="3820866">
                <a:moveTo>
                  <a:pt x="1" y="355523"/>
                </a:moveTo>
                <a:lnTo>
                  <a:pt x="1326829" y="0"/>
                </a:lnTo>
                <a:lnTo>
                  <a:pt x="2350627" y="3820866"/>
                </a:lnTo>
                <a:lnTo>
                  <a:pt x="82091" y="3820866"/>
                </a:lnTo>
                <a:cubicBezTo>
                  <a:pt x="36754" y="3820866"/>
                  <a:pt x="1" y="3784113"/>
                  <a:pt x="0" y="3738776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900000">
            <a:off x="534986" y="2921829"/>
            <a:ext cx="5690855" cy="1570680"/>
          </a:xfrm>
        </p:spPr>
        <p:txBody>
          <a:bodyPr>
            <a:noAutofit/>
          </a:bodyPr>
          <a:lstStyle>
            <a:lvl1pPr algn="r">
              <a:defRPr sz="4800" b="0" cap="none" baseline="0"/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900000">
            <a:off x="537849" y="4494201"/>
            <a:ext cx="5271544" cy="1500187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 rot="900000">
            <a:off x="6878638" y="3760788"/>
            <a:ext cx="1524000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45A0001C-6EE4-435A-AD96-08886495F4F5}" type="datetime1">
              <a:rPr lang="en-US"/>
              <a:pPr>
                <a:defRPr/>
              </a:pPr>
              <a:t>12/24/2013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 rot="900000">
            <a:off x="7056438" y="3170238"/>
            <a:ext cx="19272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 rot="900000" flipH="1">
            <a:off x="7177088" y="2660650"/>
            <a:ext cx="682625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75D6FCB6-9D7E-4E32-8B52-556351032BFA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6"/>
          <p:cNvSpPr/>
          <p:nvPr/>
        </p:nvSpPr>
        <p:spPr>
          <a:xfrm rot="20707748">
            <a:off x="-882650" y="-625475"/>
            <a:ext cx="7439025" cy="7343775"/>
          </a:xfrm>
          <a:custGeom>
            <a:avLst/>
            <a:gdLst/>
            <a:ahLst/>
            <a:cxnLst/>
            <a:rect l="l" t="t" r="r" b="b"/>
            <a:pathLst>
              <a:path w="7439907" h="7344599">
                <a:moveTo>
                  <a:pt x="1760047" y="0"/>
                </a:moveTo>
                <a:lnTo>
                  <a:pt x="7439906" y="1508202"/>
                </a:lnTo>
                <a:lnTo>
                  <a:pt x="7439907" y="7262509"/>
                </a:lnTo>
                <a:cubicBezTo>
                  <a:pt x="7439906" y="7307846"/>
                  <a:pt x="7403153" y="7344599"/>
                  <a:pt x="7357816" y="7344599"/>
                </a:cubicBezTo>
                <a:lnTo>
                  <a:pt x="2697558" y="7344599"/>
                </a:lnTo>
                <a:lnTo>
                  <a:pt x="0" y="6628303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ounded Rectangle 17"/>
          <p:cNvSpPr/>
          <p:nvPr/>
        </p:nvSpPr>
        <p:spPr>
          <a:xfrm rot="20707748">
            <a:off x="3236913" y="6275388"/>
            <a:ext cx="4387850" cy="1165225"/>
          </a:xfrm>
          <a:custGeom>
            <a:avLst/>
            <a:gdLst/>
            <a:ahLst/>
            <a:cxnLst/>
            <a:rect l="l" t="t" r="r" b="b"/>
            <a:pathLst>
              <a:path w="4387395" h="1165008">
                <a:moveTo>
                  <a:pt x="4337258" y="6451"/>
                </a:moveTo>
                <a:cubicBezTo>
                  <a:pt x="4366722" y="18913"/>
                  <a:pt x="4387395" y="48087"/>
                  <a:pt x="4387395" y="82090"/>
                </a:cubicBezTo>
                <a:lnTo>
                  <a:pt x="4387395" y="1165008"/>
                </a:lnTo>
                <a:lnTo>
                  <a:pt x="0" y="0"/>
                </a:lnTo>
                <a:lnTo>
                  <a:pt x="4305305" y="0"/>
                </a:lnTo>
                <a:cubicBezTo>
                  <a:pt x="4316639" y="0"/>
                  <a:pt x="4327437" y="2297"/>
                  <a:pt x="4337258" y="6451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ounded Rectangle 18"/>
          <p:cNvSpPr/>
          <p:nvPr/>
        </p:nvSpPr>
        <p:spPr>
          <a:xfrm rot="20707748">
            <a:off x="7661275" y="5462588"/>
            <a:ext cx="1708150" cy="1535112"/>
          </a:xfrm>
          <a:custGeom>
            <a:avLst/>
            <a:gdLst/>
            <a:ahLst/>
            <a:cxnLst/>
            <a:rect l="l" t="t" r="r" b="b"/>
            <a:pathLst>
              <a:path w="1709024" h="1536003">
                <a:moveTo>
                  <a:pt x="1709024" y="0"/>
                </a:moveTo>
                <a:lnTo>
                  <a:pt x="1301161" y="1536003"/>
                </a:lnTo>
                <a:lnTo>
                  <a:pt x="0" y="1190500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ounded Rectangle 19"/>
          <p:cNvSpPr/>
          <p:nvPr/>
        </p:nvSpPr>
        <p:spPr>
          <a:xfrm rot="20707748">
            <a:off x="6667500" y="-490538"/>
            <a:ext cx="3065463" cy="5811838"/>
          </a:xfrm>
          <a:custGeom>
            <a:avLst/>
            <a:gdLst/>
            <a:ahLst/>
            <a:cxnLst/>
            <a:rect l="l" t="t" r="r" b="b"/>
            <a:pathLst>
              <a:path w="3064333" h="5811872">
                <a:moveTo>
                  <a:pt x="0" y="0"/>
                </a:moveTo>
                <a:lnTo>
                  <a:pt x="3064333" y="813688"/>
                </a:lnTo>
                <a:lnTo>
                  <a:pt x="1737140" y="5811872"/>
                </a:lnTo>
                <a:lnTo>
                  <a:pt x="82090" y="5811872"/>
                </a:lnTo>
                <a:cubicBezTo>
                  <a:pt x="36753" y="5811872"/>
                  <a:pt x="0" y="5775119"/>
                  <a:pt x="0" y="5729782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4500000">
            <a:off x="5171893" y="2231024"/>
            <a:ext cx="4820301" cy="1436159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 rot="-900000">
            <a:off x="1014439" y="1335061"/>
            <a:ext cx="2578608" cy="48398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 rot="-900000">
            <a:off x="3701032" y="618005"/>
            <a:ext cx="2580010" cy="483717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>
          <a:xfrm rot="20700000">
            <a:off x="7756525" y="5888038"/>
            <a:ext cx="1241425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5117FA7A-F5BD-4DD1-A2C5-46C9D7F82E31}" type="datetime1">
              <a:rPr lang="es-ES"/>
              <a:pPr>
                <a:defRPr/>
              </a:pPr>
              <a:t>24/12/2013</a:t>
            </a:fld>
            <a:endParaRPr lang="es-E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>
          <a:xfrm rot="20700000">
            <a:off x="4054475" y="5494338"/>
            <a:ext cx="3124200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 rot="20700000">
            <a:off x="7689850" y="5643563"/>
            <a:ext cx="1241425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DCEDBA4D-9D22-4821-A895-A98C5687BBF0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52"/>
          <p:cNvSpPr/>
          <p:nvPr/>
        </p:nvSpPr>
        <p:spPr>
          <a:xfrm rot="20707748">
            <a:off x="-882650" y="-625475"/>
            <a:ext cx="7439025" cy="7343775"/>
          </a:xfrm>
          <a:custGeom>
            <a:avLst/>
            <a:gdLst/>
            <a:ahLst/>
            <a:cxnLst/>
            <a:rect l="l" t="t" r="r" b="b"/>
            <a:pathLst>
              <a:path w="7439907" h="7344599">
                <a:moveTo>
                  <a:pt x="1760047" y="0"/>
                </a:moveTo>
                <a:lnTo>
                  <a:pt x="7439906" y="1508202"/>
                </a:lnTo>
                <a:lnTo>
                  <a:pt x="7439907" y="7262509"/>
                </a:lnTo>
                <a:cubicBezTo>
                  <a:pt x="7439906" y="7307846"/>
                  <a:pt x="7403153" y="7344599"/>
                  <a:pt x="7357816" y="7344599"/>
                </a:cubicBezTo>
                <a:lnTo>
                  <a:pt x="2697558" y="7344599"/>
                </a:lnTo>
                <a:lnTo>
                  <a:pt x="0" y="6628303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ounded Rectangle 53"/>
          <p:cNvSpPr/>
          <p:nvPr/>
        </p:nvSpPr>
        <p:spPr>
          <a:xfrm rot="20707748">
            <a:off x="3236913" y="6275388"/>
            <a:ext cx="4387850" cy="1165225"/>
          </a:xfrm>
          <a:custGeom>
            <a:avLst/>
            <a:gdLst/>
            <a:ahLst/>
            <a:cxnLst/>
            <a:rect l="l" t="t" r="r" b="b"/>
            <a:pathLst>
              <a:path w="4387395" h="1165008">
                <a:moveTo>
                  <a:pt x="4337258" y="6451"/>
                </a:moveTo>
                <a:cubicBezTo>
                  <a:pt x="4366722" y="18913"/>
                  <a:pt x="4387395" y="48087"/>
                  <a:pt x="4387395" y="82090"/>
                </a:cubicBezTo>
                <a:lnTo>
                  <a:pt x="4387395" y="1165008"/>
                </a:lnTo>
                <a:lnTo>
                  <a:pt x="0" y="0"/>
                </a:lnTo>
                <a:lnTo>
                  <a:pt x="4305305" y="0"/>
                </a:lnTo>
                <a:cubicBezTo>
                  <a:pt x="4316639" y="0"/>
                  <a:pt x="4327437" y="2297"/>
                  <a:pt x="4337258" y="6451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ounded Rectangle 54"/>
          <p:cNvSpPr/>
          <p:nvPr/>
        </p:nvSpPr>
        <p:spPr>
          <a:xfrm rot="20707748">
            <a:off x="7661275" y="5462588"/>
            <a:ext cx="1708150" cy="1535112"/>
          </a:xfrm>
          <a:custGeom>
            <a:avLst/>
            <a:gdLst/>
            <a:ahLst/>
            <a:cxnLst/>
            <a:rect l="l" t="t" r="r" b="b"/>
            <a:pathLst>
              <a:path w="1709024" h="1536003">
                <a:moveTo>
                  <a:pt x="1709024" y="0"/>
                </a:moveTo>
                <a:lnTo>
                  <a:pt x="1301161" y="1536003"/>
                </a:lnTo>
                <a:lnTo>
                  <a:pt x="0" y="1190500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Rounded Rectangle 55"/>
          <p:cNvSpPr/>
          <p:nvPr/>
        </p:nvSpPr>
        <p:spPr>
          <a:xfrm rot="20707748">
            <a:off x="6667500" y="-490538"/>
            <a:ext cx="3065463" cy="5811838"/>
          </a:xfrm>
          <a:custGeom>
            <a:avLst/>
            <a:gdLst/>
            <a:ahLst/>
            <a:cxnLst/>
            <a:rect l="l" t="t" r="r" b="b"/>
            <a:pathLst>
              <a:path w="3064333" h="5811872">
                <a:moveTo>
                  <a:pt x="0" y="0"/>
                </a:moveTo>
                <a:lnTo>
                  <a:pt x="3064333" y="813688"/>
                </a:lnTo>
                <a:lnTo>
                  <a:pt x="1737140" y="5811872"/>
                </a:lnTo>
                <a:lnTo>
                  <a:pt x="82090" y="5811872"/>
                </a:lnTo>
                <a:cubicBezTo>
                  <a:pt x="36753" y="5811872"/>
                  <a:pt x="0" y="5775119"/>
                  <a:pt x="0" y="5729782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4500000">
            <a:off x="5175504" y="2231136"/>
            <a:ext cx="4818888" cy="1435608"/>
          </a:xfrm>
        </p:spPr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-900000">
            <a:off x="854761" y="1406870"/>
            <a:ext cx="2213148" cy="759866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 rot="-900000">
            <a:off x="1120518" y="2227895"/>
            <a:ext cx="2578608" cy="39387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 rot="-900000">
            <a:off x="3535709" y="687503"/>
            <a:ext cx="2214753" cy="753043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 rot="-900000">
            <a:off x="3808498" y="1495882"/>
            <a:ext cx="2578608" cy="395590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11" name="Date Placeholder 6"/>
          <p:cNvSpPr>
            <a:spLocks noGrp="1"/>
          </p:cNvSpPr>
          <p:nvPr>
            <p:ph type="dt" sz="half" idx="10"/>
          </p:nvPr>
        </p:nvSpPr>
        <p:spPr>
          <a:xfrm rot="20700000">
            <a:off x="7753350" y="5888038"/>
            <a:ext cx="1244600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E9919C26-3B23-4BFE-8044-96187E7D79DB}" type="datetime1">
              <a:rPr lang="es-ES"/>
              <a:pPr>
                <a:defRPr/>
              </a:pPr>
              <a:t>24/12/2013</a:t>
            </a:fld>
            <a:endParaRPr lang="es-ES"/>
          </a:p>
        </p:txBody>
      </p:sp>
      <p:sp>
        <p:nvSpPr>
          <p:cNvPr id="12" name="Footer Placeholder 7"/>
          <p:cNvSpPr>
            <a:spLocks noGrp="1"/>
          </p:cNvSpPr>
          <p:nvPr>
            <p:ph type="ftr" sz="quarter" idx="11"/>
          </p:nvPr>
        </p:nvSpPr>
        <p:spPr>
          <a:xfrm rot="20700000">
            <a:off x="4051300" y="5495925"/>
            <a:ext cx="3124200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3" name="Slide Number Placeholder 8"/>
          <p:cNvSpPr>
            <a:spLocks noGrp="1"/>
          </p:cNvSpPr>
          <p:nvPr>
            <p:ph type="sldNum" sz="quarter" idx="12"/>
          </p:nvPr>
        </p:nvSpPr>
        <p:spPr>
          <a:xfrm rot="20700000">
            <a:off x="7689850" y="5641975"/>
            <a:ext cx="1244600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BAAB1832-1E6E-49CD-A929-41519962E711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0"/>
          <p:cNvSpPr/>
          <p:nvPr/>
        </p:nvSpPr>
        <p:spPr>
          <a:xfrm rot="907748">
            <a:off x="-865188" y="850900"/>
            <a:ext cx="3614738" cy="6151563"/>
          </a:xfrm>
          <a:custGeom>
            <a:avLst/>
            <a:gdLst/>
            <a:ahLst/>
            <a:cxnLst/>
            <a:rect l="l" t="t" r="r" b="b"/>
            <a:pathLst>
              <a:path w="3615441" h="6151724">
                <a:moveTo>
                  <a:pt x="0" y="0"/>
                </a:moveTo>
                <a:lnTo>
                  <a:pt x="3533351" y="0"/>
                </a:lnTo>
                <a:cubicBezTo>
                  <a:pt x="3578688" y="0"/>
                  <a:pt x="3615441" y="36753"/>
                  <a:pt x="3615441" y="82090"/>
                </a:cubicBezTo>
                <a:lnTo>
                  <a:pt x="3615441" y="5623909"/>
                </a:lnTo>
                <a:lnTo>
                  <a:pt x="1663219" y="6151724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Rounded Rectangle 21"/>
          <p:cNvSpPr/>
          <p:nvPr/>
        </p:nvSpPr>
        <p:spPr>
          <a:xfrm rot="907748">
            <a:off x="17463" y="-511175"/>
            <a:ext cx="3735387" cy="1387475"/>
          </a:xfrm>
          <a:custGeom>
            <a:avLst/>
            <a:gdLst/>
            <a:ahLst/>
            <a:cxnLst/>
            <a:rect l="l" t="t" r="r" b="b"/>
            <a:pathLst>
              <a:path w="3735394" h="1387781">
                <a:moveTo>
                  <a:pt x="0" y="1009924"/>
                </a:moveTo>
                <a:lnTo>
                  <a:pt x="3735394" y="0"/>
                </a:lnTo>
                <a:lnTo>
                  <a:pt x="3735394" y="1305691"/>
                </a:lnTo>
                <a:cubicBezTo>
                  <a:pt x="3735394" y="1351028"/>
                  <a:pt x="3698641" y="1387781"/>
                  <a:pt x="3653304" y="1387781"/>
                </a:cubicBezTo>
                <a:lnTo>
                  <a:pt x="102160" y="1387781"/>
                </a:ln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ounded Rectangle 22"/>
          <p:cNvSpPr/>
          <p:nvPr/>
        </p:nvSpPr>
        <p:spPr>
          <a:xfrm rot="907748">
            <a:off x="2146300" y="6589713"/>
            <a:ext cx="1981200" cy="536575"/>
          </a:xfrm>
          <a:custGeom>
            <a:avLst/>
            <a:gdLst/>
            <a:ahLst/>
            <a:cxnLst/>
            <a:rect l="l" t="t" r="r" b="b"/>
            <a:pathLst>
              <a:path w="1981025" h="535602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1981025" y="0"/>
                </a:lnTo>
                <a:lnTo>
                  <a:pt x="0" y="535602"/>
                </a:lnTo>
                <a:lnTo>
                  <a:pt x="0" y="82090"/>
                </a:lnTo>
                <a:cubicBezTo>
                  <a:pt x="0" y="48087"/>
                  <a:pt x="20674" y="18913"/>
                  <a:pt x="50137" y="6451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ounded Rectangle 23"/>
          <p:cNvSpPr/>
          <p:nvPr/>
        </p:nvSpPr>
        <p:spPr>
          <a:xfrm rot="907748">
            <a:off x="3184525" y="-554038"/>
            <a:ext cx="6783388" cy="7826376"/>
          </a:xfrm>
          <a:custGeom>
            <a:avLst/>
            <a:gdLst/>
            <a:ahLst/>
            <a:cxnLst/>
            <a:rect l="l" t="t" r="r" b="b"/>
            <a:pathLst>
              <a:path w="6782931" h="7826540">
                <a:moveTo>
                  <a:pt x="0" y="1349945"/>
                </a:moveTo>
                <a:lnTo>
                  <a:pt x="4993024" y="0"/>
                </a:lnTo>
                <a:lnTo>
                  <a:pt x="6782931" y="6620302"/>
                </a:lnTo>
                <a:lnTo>
                  <a:pt x="2321435" y="7826540"/>
                </a:lnTo>
                <a:lnTo>
                  <a:pt x="82090" y="7826540"/>
                </a:lnTo>
                <a:cubicBezTo>
                  <a:pt x="36753" y="7826540"/>
                  <a:pt x="0" y="7789787"/>
                  <a:pt x="0" y="7744450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4500000">
            <a:off x="-630936" y="2926080"/>
            <a:ext cx="5065776" cy="1691640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n-US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>
          <a:xfrm rot="900000">
            <a:off x="1692275" y="612775"/>
            <a:ext cx="17922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96970F-2AF2-4EE3-A8AA-97A81C20D7C3}" type="datetime1">
              <a:rPr lang="es-ES"/>
              <a:pPr>
                <a:defRPr/>
              </a:pPr>
              <a:t>24/12/2013</a:t>
            </a:fld>
            <a:endParaRPr lang="es-ES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 rot="900000">
            <a:off x="2493963" y="6100763"/>
            <a:ext cx="305117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>
          <a:xfrm rot="900000">
            <a:off x="1262063" y="301625"/>
            <a:ext cx="2286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6C3DB0-7CAA-4DA9-97A6-C10560D2DE38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1"/>
          <p:cNvSpPr/>
          <p:nvPr/>
        </p:nvSpPr>
        <p:spPr>
          <a:xfrm rot="900000">
            <a:off x="-371475" y="-1217613"/>
            <a:ext cx="8577263" cy="6343651"/>
          </a:xfrm>
          <a:custGeom>
            <a:avLst/>
            <a:gdLst/>
            <a:ahLst/>
            <a:cxnLst/>
            <a:rect l="l" t="t" r="r" b="b"/>
            <a:pathLst>
              <a:path w="8577953" h="6344114">
                <a:moveTo>
                  <a:pt x="0" y="2298455"/>
                </a:moveTo>
                <a:lnTo>
                  <a:pt x="8577953" y="0"/>
                </a:lnTo>
                <a:lnTo>
                  <a:pt x="8577953" y="6262024"/>
                </a:lnTo>
                <a:cubicBezTo>
                  <a:pt x="8577953" y="6307361"/>
                  <a:pt x="8541200" y="6344113"/>
                  <a:pt x="8495863" y="6344113"/>
                </a:cubicBezTo>
                <a:lnTo>
                  <a:pt x="1084031" y="6344114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Rounded Rectangle 12"/>
          <p:cNvSpPr/>
          <p:nvPr/>
        </p:nvSpPr>
        <p:spPr>
          <a:xfrm rot="900000">
            <a:off x="-449263" y="5208588"/>
            <a:ext cx="7470776" cy="2486025"/>
          </a:xfrm>
          <a:custGeom>
            <a:avLst/>
            <a:gdLst/>
            <a:ahLst/>
            <a:cxnLst/>
            <a:rect l="l" t="t" r="r" b="b"/>
            <a:pathLst>
              <a:path w="7470000" h="2486713">
                <a:moveTo>
                  <a:pt x="0" y="0"/>
                </a:moveTo>
                <a:lnTo>
                  <a:pt x="7387910" y="0"/>
                </a:lnTo>
                <a:cubicBezTo>
                  <a:pt x="7433247" y="0"/>
                  <a:pt x="7470000" y="36753"/>
                  <a:pt x="7470000" y="82090"/>
                </a:cubicBezTo>
                <a:lnTo>
                  <a:pt x="7470000" y="663670"/>
                </a:lnTo>
                <a:lnTo>
                  <a:pt x="666313" y="2486713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Rounded Rectangle 13"/>
          <p:cNvSpPr/>
          <p:nvPr/>
        </p:nvSpPr>
        <p:spPr>
          <a:xfrm rot="900000">
            <a:off x="7192963" y="6483350"/>
            <a:ext cx="1931987" cy="635000"/>
          </a:xfrm>
          <a:custGeom>
            <a:avLst/>
            <a:gdLst/>
            <a:ahLst/>
            <a:cxnLst/>
            <a:rect l="l" t="t" r="r" b="b"/>
            <a:pathLst>
              <a:path w="1932834" h="635630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1901288" y="0"/>
                </a:lnTo>
                <a:lnTo>
                  <a:pt x="1932834" y="117729"/>
                </a:lnTo>
                <a:lnTo>
                  <a:pt x="0" y="635630"/>
                </a:lnTo>
                <a:lnTo>
                  <a:pt x="0" y="82090"/>
                </a:lnTo>
                <a:cubicBezTo>
                  <a:pt x="0" y="48087"/>
                  <a:pt x="20673" y="18913"/>
                  <a:pt x="50137" y="6451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Rounded Rectangle 14"/>
          <p:cNvSpPr/>
          <p:nvPr/>
        </p:nvSpPr>
        <p:spPr>
          <a:xfrm rot="900000">
            <a:off x="8126413" y="92075"/>
            <a:ext cx="1879600" cy="6415088"/>
          </a:xfrm>
          <a:custGeom>
            <a:avLst/>
            <a:gdLst/>
            <a:ahLst/>
            <a:cxnLst/>
            <a:rect l="l" t="t" r="r" b="b"/>
            <a:pathLst>
              <a:path w="1878991" h="6414233">
                <a:moveTo>
                  <a:pt x="0" y="42953"/>
                </a:moveTo>
                <a:lnTo>
                  <a:pt x="160303" y="0"/>
                </a:lnTo>
                <a:lnTo>
                  <a:pt x="1878991" y="6414233"/>
                </a:lnTo>
                <a:lnTo>
                  <a:pt x="82090" y="6414233"/>
                </a:lnTo>
                <a:cubicBezTo>
                  <a:pt x="36753" y="6414233"/>
                  <a:pt x="0" y="6377480"/>
                  <a:pt x="0" y="6332143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Date Placeholder 1"/>
          <p:cNvSpPr>
            <a:spLocks noGrp="1"/>
          </p:cNvSpPr>
          <p:nvPr>
            <p:ph type="dt" sz="half" idx="10"/>
          </p:nvPr>
        </p:nvSpPr>
        <p:spPr>
          <a:xfrm rot="900000">
            <a:off x="7521575" y="5927725"/>
            <a:ext cx="1524000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F5F0782A-D748-464A-B144-83524B6F40D9}" type="datetime1">
              <a:rPr lang="es-ES"/>
              <a:pPr>
                <a:defRPr/>
              </a:pPr>
              <a:t>24/12/2013</a:t>
            </a:fld>
            <a:endParaRPr lang="es-ES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1"/>
          </p:nvPr>
        </p:nvSpPr>
        <p:spPr>
          <a:xfrm rot="900000">
            <a:off x="3892550" y="5988050"/>
            <a:ext cx="3124200" cy="293688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>
          <a:xfrm rot="900000">
            <a:off x="7599363" y="5570538"/>
            <a:ext cx="715962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4BA9514B-48C4-4D08-8922-581D70E06E5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2"/>
          <p:cNvSpPr/>
          <p:nvPr/>
        </p:nvSpPr>
        <p:spPr>
          <a:xfrm rot="20707748">
            <a:off x="-896938" y="-623888"/>
            <a:ext cx="7286626" cy="6040438"/>
          </a:xfrm>
          <a:custGeom>
            <a:avLst/>
            <a:gdLst/>
            <a:ahLst/>
            <a:cxnLst/>
            <a:rect l="l" t="t" r="r" b="b"/>
            <a:pathLst>
              <a:path w="7286946" h="6041338">
                <a:moveTo>
                  <a:pt x="1604186" y="0"/>
                </a:moveTo>
                <a:lnTo>
                  <a:pt x="7286946" y="1508972"/>
                </a:lnTo>
                <a:lnTo>
                  <a:pt x="7286946" y="5959247"/>
                </a:lnTo>
                <a:cubicBezTo>
                  <a:pt x="7286946" y="6004584"/>
                  <a:pt x="7250193" y="6041337"/>
                  <a:pt x="7204856" y="6041337"/>
                </a:cubicBezTo>
                <a:lnTo>
                  <a:pt x="0" y="6041338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ounded Rectangle 13"/>
          <p:cNvSpPr/>
          <p:nvPr/>
        </p:nvSpPr>
        <p:spPr>
          <a:xfrm rot="20707748">
            <a:off x="65088" y="5378450"/>
            <a:ext cx="7442200" cy="2476500"/>
          </a:xfrm>
          <a:custGeom>
            <a:avLst/>
            <a:gdLst/>
            <a:ahLst/>
            <a:cxnLst/>
            <a:rect l="l" t="t" r="r" b="b"/>
            <a:pathLst>
              <a:path w="7443151" h="2476431">
                <a:moveTo>
                  <a:pt x="7393013" y="6452"/>
                </a:moveTo>
                <a:cubicBezTo>
                  <a:pt x="7422477" y="18914"/>
                  <a:pt x="7443150" y="48087"/>
                  <a:pt x="7443150" y="82090"/>
                </a:cubicBezTo>
                <a:lnTo>
                  <a:pt x="7443151" y="2476431"/>
                </a:lnTo>
                <a:lnTo>
                  <a:pt x="0" y="500014"/>
                </a:lnTo>
                <a:lnTo>
                  <a:pt x="132771" y="1"/>
                </a:lnTo>
                <a:lnTo>
                  <a:pt x="7361060" y="1"/>
                </a:lnTo>
                <a:cubicBezTo>
                  <a:pt x="7372394" y="0"/>
                  <a:pt x="7383192" y="2298"/>
                  <a:pt x="7393013" y="6452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ounded Rectangle 14"/>
          <p:cNvSpPr/>
          <p:nvPr/>
        </p:nvSpPr>
        <p:spPr>
          <a:xfrm rot="20707748">
            <a:off x="7661275" y="5459413"/>
            <a:ext cx="1708150" cy="1538287"/>
          </a:xfrm>
          <a:custGeom>
            <a:avLst/>
            <a:gdLst/>
            <a:ahLst/>
            <a:cxnLst/>
            <a:rect l="l" t="t" r="r" b="b"/>
            <a:pathLst>
              <a:path w="1709023" h="1538302">
                <a:moveTo>
                  <a:pt x="1709023" y="0"/>
                </a:moveTo>
                <a:lnTo>
                  <a:pt x="1300550" y="1538302"/>
                </a:lnTo>
                <a:lnTo>
                  <a:pt x="0" y="1192960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ounded Rectangle 15"/>
          <p:cNvSpPr/>
          <p:nvPr/>
        </p:nvSpPr>
        <p:spPr>
          <a:xfrm rot="20707748">
            <a:off x="6673850" y="-490538"/>
            <a:ext cx="3059113" cy="5810251"/>
          </a:xfrm>
          <a:custGeom>
            <a:avLst/>
            <a:gdLst/>
            <a:ahLst/>
            <a:cxnLst/>
            <a:rect l="l" t="t" r="r" b="b"/>
            <a:pathLst>
              <a:path w="3059119" h="5809409">
                <a:moveTo>
                  <a:pt x="0" y="0"/>
                </a:moveTo>
                <a:lnTo>
                  <a:pt x="3059119" y="812303"/>
                </a:lnTo>
                <a:lnTo>
                  <a:pt x="1732212" y="5809409"/>
                </a:lnTo>
                <a:lnTo>
                  <a:pt x="82090" y="5809409"/>
                </a:lnTo>
                <a:cubicBezTo>
                  <a:pt x="36753" y="5809409"/>
                  <a:pt x="0" y="5772656"/>
                  <a:pt x="0" y="5727319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4500000">
            <a:off x="5175504" y="2231136"/>
            <a:ext cx="4818888" cy="1435608"/>
          </a:xfrm>
        </p:spPr>
        <p:txBody>
          <a:bodyPr/>
          <a:lstStyle>
            <a:lvl1pPr algn="r">
              <a:defRPr sz="4400" b="0"/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-900000">
            <a:off x="844848" y="997933"/>
            <a:ext cx="5343100" cy="3888220"/>
          </a:xfrm>
        </p:spPr>
        <p:txBody>
          <a:bodyPr anchor="b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900000">
            <a:off x="3216573" y="5144589"/>
            <a:ext cx="3930375" cy="988131"/>
          </a:xfrm>
        </p:spPr>
        <p:txBody>
          <a:bodyPr/>
          <a:lstStyle>
            <a:lvl1pPr marL="0" indent="0" algn="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>
          <a:xfrm rot="20700000">
            <a:off x="7753350" y="5888038"/>
            <a:ext cx="1244600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B9C56062-22AF-4D90-961D-EAFE34D0DDD0}" type="datetime1">
              <a:rPr lang="es-ES"/>
              <a:pPr>
                <a:defRPr/>
              </a:pPr>
              <a:t>24/12/2013</a:t>
            </a:fld>
            <a:endParaRPr lang="es-E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>
          <a:xfrm rot="20700000">
            <a:off x="4264025" y="6099175"/>
            <a:ext cx="3062288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 rot="20700000">
            <a:off x="7689850" y="5641975"/>
            <a:ext cx="1244600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7978CFD1-13F1-46A3-8DFF-BED50C517E26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4"/>
          <p:cNvSpPr/>
          <p:nvPr/>
        </p:nvSpPr>
        <p:spPr>
          <a:xfrm rot="900000">
            <a:off x="-533400" y="-979488"/>
            <a:ext cx="6672263" cy="6821488"/>
          </a:xfrm>
          <a:custGeom>
            <a:avLst/>
            <a:gdLst/>
            <a:ahLst/>
            <a:cxnLst/>
            <a:rect l="l" t="t" r="r" b="b"/>
            <a:pathLst>
              <a:path w="6672870" h="6821601">
                <a:moveTo>
                  <a:pt x="0" y="1787990"/>
                </a:moveTo>
                <a:lnTo>
                  <a:pt x="6672870" y="0"/>
                </a:lnTo>
                <a:lnTo>
                  <a:pt x="6672870" y="6739511"/>
                </a:lnTo>
                <a:cubicBezTo>
                  <a:pt x="6672870" y="6784848"/>
                  <a:pt x="6636117" y="6821601"/>
                  <a:pt x="6590780" y="6821601"/>
                </a:cubicBezTo>
                <a:lnTo>
                  <a:pt x="1348753" y="6821601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ounded Rectangle 15"/>
          <p:cNvSpPr/>
          <p:nvPr/>
        </p:nvSpPr>
        <p:spPr>
          <a:xfrm rot="900000">
            <a:off x="-284163" y="5969000"/>
            <a:ext cx="5300663" cy="1497013"/>
          </a:xfrm>
          <a:custGeom>
            <a:avLst/>
            <a:gdLst/>
            <a:ahLst/>
            <a:cxnLst/>
            <a:rect l="l" t="t" r="r" b="b"/>
            <a:pathLst>
              <a:path w="5300494" h="1495954">
                <a:moveTo>
                  <a:pt x="0" y="0"/>
                </a:moveTo>
                <a:lnTo>
                  <a:pt x="5218404" y="0"/>
                </a:lnTo>
                <a:cubicBezTo>
                  <a:pt x="5263741" y="0"/>
                  <a:pt x="5300494" y="36753"/>
                  <a:pt x="5300494" y="82090"/>
                </a:cubicBezTo>
                <a:lnTo>
                  <a:pt x="5300494" y="183095"/>
                </a:lnTo>
                <a:lnTo>
                  <a:pt x="400840" y="1495954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ounded Rectangle 16"/>
          <p:cNvSpPr/>
          <p:nvPr/>
        </p:nvSpPr>
        <p:spPr>
          <a:xfrm rot="900000">
            <a:off x="6931025" y="-242888"/>
            <a:ext cx="2433638" cy="1384301"/>
          </a:xfrm>
          <a:custGeom>
            <a:avLst/>
            <a:gdLst/>
            <a:ahLst/>
            <a:cxnLst/>
            <a:rect l="l" t="t" r="r" b="b"/>
            <a:pathLst>
              <a:path w="2434235" h="1383623">
                <a:moveTo>
                  <a:pt x="0" y="552912"/>
                </a:moveTo>
                <a:lnTo>
                  <a:pt x="2063495" y="0"/>
                </a:lnTo>
                <a:lnTo>
                  <a:pt x="2434235" y="1383623"/>
                </a:lnTo>
                <a:lnTo>
                  <a:pt x="82090" y="1383622"/>
                </a:lnTo>
                <a:cubicBezTo>
                  <a:pt x="36754" y="1383622"/>
                  <a:pt x="0" y="1346869"/>
                  <a:pt x="0" y="1301533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ounded Rectangle 17"/>
          <p:cNvSpPr/>
          <p:nvPr/>
        </p:nvSpPr>
        <p:spPr>
          <a:xfrm rot="900000">
            <a:off x="5899150" y="1282700"/>
            <a:ext cx="3843338" cy="6178550"/>
          </a:xfrm>
          <a:custGeom>
            <a:avLst/>
            <a:gdLst/>
            <a:ahLst/>
            <a:cxnLst/>
            <a:rect l="l" t="t" r="r" b="b"/>
            <a:pathLst>
              <a:path w="3842742" h="6178450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2463128" y="0"/>
                </a:lnTo>
                <a:lnTo>
                  <a:pt x="3842742" y="5148790"/>
                </a:lnTo>
                <a:lnTo>
                  <a:pt x="0" y="6178450"/>
                </a:lnTo>
                <a:lnTo>
                  <a:pt x="0" y="82090"/>
                </a:lnTo>
                <a:cubicBezTo>
                  <a:pt x="0" y="48087"/>
                  <a:pt x="20674" y="18913"/>
                  <a:pt x="50137" y="645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4500000">
            <a:off x="4578273" y="2744935"/>
            <a:ext cx="5036383" cy="1997131"/>
          </a:xfrm>
        </p:spPr>
        <p:txBody>
          <a:bodyPr anchor="t"/>
          <a:lstStyle>
            <a:lvl1pPr algn="r">
              <a:defRPr sz="4400" b="0"/>
            </a:lvl1pPr>
          </a:lstStyle>
          <a:p>
            <a:r>
              <a:rPr lang="es-ES_tradnl" smtClean="0"/>
              <a:t>Clic para editar título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900000">
            <a:off x="1507529" y="615731"/>
            <a:ext cx="4323504" cy="3294418"/>
          </a:xfrm>
          <a:prstGeom prst="roundRect">
            <a:avLst>
              <a:gd name="adj" fmla="val 4992"/>
            </a:avLst>
          </a:prstGeom>
          <a:ln w="19050">
            <a:solidFill>
              <a:schemeClr val="tx1"/>
            </a:solidFill>
          </a:ln>
          <a:effectLst>
            <a:innerShdw blurRad="101600" dir="13500000">
              <a:prstClr val="black">
                <a:alpha val="70000"/>
              </a:prstClr>
            </a:innerShdw>
          </a:effectLst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_tradnl" noProof="0" smtClean="0"/>
              <a:t>Arrastre la imagen al marcador de posición o haga clic en el icono para agregar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900000">
            <a:off x="822789" y="4161126"/>
            <a:ext cx="4310915" cy="1203540"/>
          </a:xfrm>
        </p:spPr>
        <p:txBody>
          <a:bodyPr/>
          <a:lstStyle>
            <a:lvl1pPr marL="0" indent="0" algn="ctr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>
          <a:xfrm rot="900000">
            <a:off x="6992938" y="571500"/>
            <a:ext cx="1524000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F8F21A4F-C7C8-453F-9D01-25DAA46B307A}" type="datetime1">
              <a:rPr lang="es-ES"/>
              <a:pPr>
                <a:defRPr/>
              </a:pPr>
              <a:t>24/12/2013</a:t>
            </a:fld>
            <a:endParaRPr lang="es-E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>
          <a:xfrm rot="900000">
            <a:off x="647700" y="5162550"/>
            <a:ext cx="2976563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 rot="900000">
            <a:off x="7046913" y="390525"/>
            <a:ext cx="1962150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B0610B4C-9F04-4C70-97C5-975D6016CF1B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 descr="Scan1080Base.png"/>
          <p:cNvPicPr>
            <a:picLocks noChangeAspect="1"/>
          </p:cNvPicPr>
          <p:nvPr/>
        </p:nvPicPr>
        <p:blipFill>
          <a:blip r:embed="rId13" cstate="print">
            <a:lum bright="-38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 rot="-5400000">
            <a:off x="-673893" y="2807493"/>
            <a:ext cx="5321300" cy="1839913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s-ES_tradnl" smtClean="0"/>
              <a:t>Clic para editar título</a:t>
            </a:r>
            <a:endParaRPr lang="en-US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7600" y="990600"/>
            <a:ext cx="5027613" cy="47831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62800" y="6096000"/>
            <a:ext cx="15240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DD006F93-DD43-4692-AEAB-F2D0E8103891}" type="datetime1">
              <a:rPr lang="es-ES"/>
              <a:pPr>
                <a:defRPr/>
              </a:pPr>
              <a:t>24/12/2013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096000"/>
            <a:ext cx="3124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2788" y="531813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2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882050E0-5D3F-4C0B-A4FD-54119B50451C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008" r:id="rId1"/>
    <p:sldLayoutId id="2147484009" r:id="rId2"/>
    <p:sldLayoutId id="2147484010" r:id="rId3"/>
    <p:sldLayoutId id="2147484011" r:id="rId4"/>
    <p:sldLayoutId id="2147484012" r:id="rId5"/>
    <p:sldLayoutId id="2147484013" r:id="rId6"/>
    <p:sldLayoutId id="2147484014" r:id="rId7"/>
    <p:sldLayoutId id="2147484015" r:id="rId8"/>
    <p:sldLayoutId id="2147484016" r:id="rId9"/>
    <p:sldLayoutId id="2147484017" r:id="rId10"/>
    <p:sldLayoutId id="2147484018" r:id="rId11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MS PGothic" pitchFamily="34" charset="-128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Rockwell" pitchFamily="18" charset="0"/>
          <a:ea typeface="MS PGothic" pitchFamily="34" charset="-128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Rockwell" pitchFamily="18" charset="0"/>
          <a:ea typeface="MS PGothic" pitchFamily="34" charset="-128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Rockwell" pitchFamily="18" charset="0"/>
          <a:ea typeface="MS PGothic" pitchFamily="34" charset="-128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Rockwell" pitchFamily="18" charset="0"/>
          <a:ea typeface="MS PGothic" pitchFamily="34" charset="-128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125" indent="-365125" algn="l" rtl="0" eaLnBrk="0" fontAlgn="base" hangingPunct="0">
        <a:spcBef>
          <a:spcPct val="20000"/>
        </a:spcBef>
        <a:spcAft>
          <a:spcPts val="600"/>
        </a:spcAft>
        <a:buSzPct val="140000"/>
        <a:buFont typeface="Wingdings" pitchFamily="2" charset="2"/>
        <a:buChar char=""/>
        <a:defRPr sz="2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MS PGothic" pitchFamily="34" charset="-128"/>
          <a:cs typeface="+mn-cs"/>
        </a:defRPr>
      </a:lvl1pPr>
      <a:lvl2pPr marL="730250" indent="-365125" algn="l" rtl="0" eaLnBrk="0" fontAlgn="base" hangingPunct="0">
        <a:spcBef>
          <a:spcPct val="20000"/>
        </a:spcBef>
        <a:spcAft>
          <a:spcPts val="600"/>
        </a:spcAft>
        <a:buSzPct val="140000"/>
        <a:buFont typeface="Wingdings" pitchFamily="2" charset="2"/>
        <a:buChar char=""/>
        <a:defRPr sz="24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MS PGothic" pitchFamily="34" charset="-128"/>
          <a:cs typeface="+mn-cs"/>
        </a:defRPr>
      </a:lvl2pPr>
      <a:lvl3pPr marL="1096963" indent="-319088" algn="l" rtl="0" eaLnBrk="0" fontAlgn="base" hangingPunct="0">
        <a:spcBef>
          <a:spcPct val="20000"/>
        </a:spcBef>
        <a:spcAft>
          <a:spcPts val="600"/>
        </a:spcAft>
        <a:buSzPct val="140000"/>
        <a:buFont typeface="Wingdings" pitchFamily="2" charset="2"/>
        <a:buChar char=""/>
        <a:defRPr sz="20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MS PGothic" pitchFamily="34" charset="-128"/>
          <a:cs typeface="+mn-cs"/>
        </a:defRPr>
      </a:lvl3pPr>
      <a:lvl4pPr marL="1371600" indent="-273050" algn="l" rtl="0" eaLnBrk="0" fontAlgn="base" hangingPunct="0">
        <a:spcBef>
          <a:spcPct val="20000"/>
        </a:spcBef>
        <a:spcAft>
          <a:spcPts val="600"/>
        </a:spcAft>
        <a:buSzPct val="140000"/>
        <a:buFont typeface="Wingdings" pitchFamily="2" charset="2"/>
        <a:buChar char=""/>
        <a:defRPr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MS PGothic" pitchFamily="34" charset="-128"/>
          <a:cs typeface="+mn-cs"/>
        </a:defRPr>
      </a:lvl4pPr>
      <a:lvl5pPr marL="1644650" indent="-273050" algn="l" rtl="0" eaLnBrk="0" fontAlgn="base" hangingPunct="0">
        <a:spcBef>
          <a:spcPct val="20000"/>
        </a:spcBef>
        <a:spcAft>
          <a:spcPts val="600"/>
        </a:spcAft>
        <a:buSzPct val="140000"/>
        <a:buFont typeface="Wingdings" pitchFamily="2" charset="2"/>
        <a:buChar char=""/>
        <a:defRPr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MS PGothic" pitchFamily="34" charset="-128"/>
          <a:cs typeface="+mn-cs"/>
        </a:defRPr>
      </a:lvl5pPr>
      <a:lvl6pPr marL="1920240" indent="-228600" algn="l" defTabSz="914400" rtl="0" eaLnBrk="1" latinLnBrk="0" hangingPunct="1">
        <a:spcBef>
          <a:spcPts val="24"/>
        </a:spcBef>
        <a:spcAft>
          <a:spcPts val="600"/>
        </a:spcAft>
        <a:buClrTx/>
        <a:buSzPct val="130000"/>
        <a:buFont typeface="Wingdings" pitchFamily="2" charset="2"/>
        <a:buChar char=""/>
        <a:defRPr sz="16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spcBef>
          <a:spcPts val="24"/>
        </a:spcBef>
        <a:spcAft>
          <a:spcPts val="600"/>
        </a:spcAft>
        <a:buClrTx/>
        <a:buSzPct val="130000"/>
        <a:buFont typeface="Wingdings" pitchFamily="2" charset="2"/>
        <a:buChar char=""/>
        <a:defRPr sz="16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468880" indent="-228600" algn="l" defTabSz="914400" rtl="0" eaLnBrk="1" latinLnBrk="0" hangingPunct="1">
        <a:spcBef>
          <a:spcPts val="24"/>
        </a:spcBef>
        <a:spcAft>
          <a:spcPts val="600"/>
        </a:spcAft>
        <a:buClrTx/>
        <a:buSzPct val="130000"/>
        <a:buFont typeface="Wingdings" pitchFamily="2" charset="2"/>
        <a:buChar char=""/>
        <a:defRPr sz="16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24"/>
        </a:spcBef>
        <a:spcAft>
          <a:spcPts val="600"/>
        </a:spcAft>
        <a:buClrTx/>
        <a:buSzPct val="130000"/>
        <a:buFont typeface="Wingdings" pitchFamily="2" charset="2"/>
        <a:buChar char=""/>
        <a:defRPr sz="16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8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0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0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0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0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0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slideLayout" Target="../slideLayouts/slideLayout1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w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0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0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3 Marcador de número de diapositiva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BDC2B8F-6B80-4AD1-AA3E-29E12F659E64}" type="slidenum">
              <a:rPr lang="es-ES" smtClean="0"/>
              <a:pPr/>
              <a:t>1</a:t>
            </a:fld>
            <a:endParaRPr lang="es-ES" smtClean="0"/>
          </a:p>
        </p:txBody>
      </p:sp>
      <p:sp>
        <p:nvSpPr>
          <p:cNvPr id="2" name="1 Título"/>
          <p:cNvSpPr>
            <a:spLocks noGrp="1"/>
          </p:cNvSpPr>
          <p:nvPr>
            <p:ph type="title" idx="4294967295"/>
          </p:nvPr>
        </p:nvSpPr>
        <p:spPr>
          <a:xfrm>
            <a:off x="357158" y="1214422"/>
            <a:ext cx="8315325" cy="4176713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s-MX" sz="3600" dirty="0" smtClean="0">
                <a:effectLst>
                  <a:outerShdw blurRad="38100" dist="38100" dir="2700000" algn="tl">
                    <a:srgbClr val="318FC5"/>
                  </a:outerShdw>
                </a:effectLst>
                <a:latin typeface="Trebuchet MS" pitchFamily="34" charset="0"/>
              </a:rPr>
              <a:t/>
            </a:r>
            <a:br>
              <a:rPr lang="es-MX" sz="3600" dirty="0" smtClean="0">
                <a:effectLst>
                  <a:outerShdw blurRad="38100" dist="38100" dir="2700000" algn="tl">
                    <a:srgbClr val="318FC5"/>
                  </a:outerShdw>
                </a:effectLst>
                <a:latin typeface="Trebuchet MS" pitchFamily="34" charset="0"/>
              </a:rPr>
            </a:br>
            <a:r>
              <a:rPr lang="es-MX" sz="4900" dirty="0" smtClean="0">
                <a:effectLst>
                  <a:outerShdw blurRad="38100" dist="38100" dir="2700000" algn="tl">
                    <a:srgbClr val="318FC5"/>
                  </a:outerShdw>
                </a:effectLst>
                <a:latin typeface="Trebuchet MS" pitchFamily="34" charset="0"/>
              </a:rPr>
              <a:t/>
            </a:r>
            <a:br>
              <a:rPr lang="es-MX" sz="4900" dirty="0" smtClean="0">
                <a:effectLst>
                  <a:outerShdw blurRad="38100" dist="38100" dir="2700000" algn="tl">
                    <a:srgbClr val="318FC5"/>
                  </a:outerShdw>
                </a:effectLst>
                <a:latin typeface="Trebuchet MS" pitchFamily="34" charset="0"/>
              </a:rPr>
            </a:br>
            <a:r>
              <a:rPr lang="es-MX" sz="3600" dirty="0" smtClean="0">
                <a:effectLst>
                  <a:outerShdw blurRad="38100" dist="38100" dir="2700000" algn="tl">
                    <a:srgbClr val="318FC5"/>
                  </a:outerShdw>
                </a:effectLst>
                <a:latin typeface="Trebuchet MS" pitchFamily="34" charset="0"/>
              </a:rPr>
              <a:t/>
            </a:r>
            <a:br>
              <a:rPr lang="es-MX" sz="3600" dirty="0" smtClean="0">
                <a:effectLst>
                  <a:outerShdw blurRad="38100" dist="38100" dir="2700000" algn="tl">
                    <a:srgbClr val="318FC5"/>
                  </a:outerShdw>
                </a:effectLst>
                <a:latin typeface="Trebuchet MS" pitchFamily="34" charset="0"/>
              </a:rPr>
            </a:br>
            <a:r>
              <a:rPr lang="es-MX" sz="3600" dirty="0" smtClean="0">
                <a:effectLst>
                  <a:outerShdw blurRad="38100" dist="38100" dir="2700000" algn="tl">
                    <a:srgbClr val="318FC5"/>
                  </a:outerShdw>
                </a:effectLst>
                <a:latin typeface="Trebuchet MS" pitchFamily="34" charset="0"/>
              </a:rPr>
              <a:t/>
            </a:r>
            <a:br>
              <a:rPr lang="es-MX" sz="3600" dirty="0" smtClean="0">
                <a:effectLst>
                  <a:outerShdw blurRad="38100" dist="38100" dir="2700000" algn="tl">
                    <a:srgbClr val="318FC5"/>
                  </a:outerShdw>
                </a:effectLst>
                <a:latin typeface="Trebuchet MS" pitchFamily="34" charset="0"/>
              </a:rPr>
            </a:br>
            <a:r>
              <a:rPr lang="es-MX" sz="3600" dirty="0" smtClean="0">
                <a:effectLst>
                  <a:outerShdw blurRad="38100" dist="38100" dir="2700000" algn="tl">
                    <a:srgbClr val="318FC5"/>
                  </a:outerShdw>
                </a:effectLst>
                <a:latin typeface="Trebuchet MS" pitchFamily="34" charset="0"/>
              </a:rPr>
              <a:t/>
            </a:r>
            <a:br>
              <a:rPr lang="es-MX" sz="3600" dirty="0" smtClean="0">
                <a:effectLst>
                  <a:outerShdw blurRad="38100" dist="38100" dir="2700000" algn="tl">
                    <a:srgbClr val="318FC5"/>
                  </a:outerShdw>
                </a:effectLst>
                <a:latin typeface="Trebuchet MS" pitchFamily="34" charset="0"/>
              </a:rPr>
            </a:br>
            <a:r>
              <a:rPr lang="es-MX" sz="4900" dirty="0" smtClean="0"/>
              <a:t>Generalidades de la Ley de Transparencia y Acceso a la Información Pública </a:t>
            </a:r>
            <a:br>
              <a:rPr lang="es-MX" sz="4900" dirty="0" smtClean="0"/>
            </a:br>
            <a:r>
              <a:rPr lang="es-MX" sz="4900" dirty="0" smtClean="0"/>
              <a:t>para el Estado y los Municipios de Guanajuato</a:t>
            </a:r>
            <a:r>
              <a:rPr lang="es-MX" sz="4000" dirty="0" smtClean="0"/>
              <a:t/>
            </a:r>
            <a:br>
              <a:rPr lang="es-MX" sz="4000" dirty="0" smtClean="0"/>
            </a:br>
            <a:r>
              <a:rPr lang="es-MX" sz="2900" dirty="0" smtClean="0">
                <a:effectLst>
                  <a:outerShdw blurRad="38100" dist="38100" dir="2700000" algn="tl">
                    <a:srgbClr val="318FC5"/>
                  </a:outerShdw>
                </a:effectLst>
                <a:latin typeface="Trebuchet MS" pitchFamily="34" charset="0"/>
              </a:rPr>
              <a:t/>
            </a:r>
            <a:br>
              <a:rPr lang="es-MX" sz="2900" dirty="0" smtClean="0">
                <a:effectLst>
                  <a:outerShdw blurRad="38100" dist="38100" dir="2700000" algn="tl">
                    <a:srgbClr val="318FC5"/>
                  </a:outerShdw>
                </a:effectLst>
                <a:latin typeface="Trebuchet MS" pitchFamily="34" charset="0"/>
              </a:rPr>
            </a:br>
            <a:endParaRPr lang="es-ES" sz="2900" dirty="0" smtClean="0">
              <a:effectLst>
                <a:outerShdw blurRad="38100" dist="38100" dir="2700000" algn="tl">
                  <a:srgbClr val="318FC5"/>
                </a:outerShdw>
              </a:effectLst>
            </a:endParaRPr>
          </a:p>
        </p:txBody>
      </p:sp>
      <p:sp>
        <p:nvSpPr>
          <p:cNvPr id="8" name="CuadroTexto 7"/>
          <p:cNvSpPr txBox="1"/>
          <p:nvPr/>
        </p:nvSpPr>
        <p:spPr>
          <a:xfrm rot="899822">
            <a:off x="198438" y="5529263"/>
            <a:ext cx="5903912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ES" sz="1400" dirty="0">
                <a:effectLst>
                  <a:outerShdw blurRad="38100" dist="38100" dir="2700000" algn="tl">
                    <a:srgbClr val="318FC5"/>
                  </a:outerShdw>
                </a:effectLst>
                <a:latin typeface="Gill Sans MT" pitchFamily="34" charset="0"/>
              </a:rPr>
              <a:t/>
            </a:r>
            <a:br>
              <a:rPr lang="es-ES" sz="1400" dirty="0">
                <a:effectLst>
                  <a:outerShdw blurRad="38100" dist="38100" dir="2700000" algn="tl">
                    <a:srgbClr val="318FC5"/>
                  </a:outerShdw>
                </a:effectLst>
                <a:latin typeface="Gill Sans MT" pitchFamily="34" charset="0"/>
              </a:rPr>
            </a:br>
            <a:endParaRPr lang="es-ES" sz="1400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328767" y="5257801"/>
            <a:ext cx="5004753" cy="1299542"/>
          </a:xfrm>
        </p:spPr>
        <p:txBody>
          <a:bodyPr>
            <a:normAutofit fontScale="90000"/>
          </a:bodyPr>
          <a:lstStyle/>
          <a:p>
            <a:r>
              <a:rPr lang="es-MX" dirty="0" smtClean="0"/>
              <a:t/>
            </a:r>
            <a:br>
              <a:rPr lang="es-MX" dirty="0" smtClean="0"/>
            </a:br>
            <a:endParaRPr lang="es-MX" dirty="0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871231" y="972814"/>
            <a:ext cx="6986917" cy="4813640"/>
          </a:xfrm>
        </p:spPr>
        <p:txBody>
          <a:bodyPr vert="horz">
            <a:normAutofit fontScale="85000" lnSpcReduction="20000"/>
          </a:bodyPr>
          <a:lstStyle/>
          <a:p>
            <a:pPr algn="just">
              <a:buNone/>
            </a:pPr>
            <a:r>
              <a:rPr lang="es-MX" dirty="0" smtClean="0"/>
              <a:t>4. Llevar un registro de las solicitudes de acceso a la información pública, resultados, costos y tiempo de respuesta y </a:t>
            </a:r>
            <a:r>
              <a:rPr lang="es-MX" b="1" dirty="0" smtClean="0"/>
              <a:t>remitir al IACIP la información estadística de las solicitudes tramitadas mensualmente</a:t>
            </a:r>
            <a:r>
              <a:rPr lang="es-MX" dirty="0" smtClean="0"/>
              <a:t>.</a:t>
            </a:r>
          </a:p>
          <a:p>
            <a:pPr algn="just"/>
            <a:endParaRPr lang="es-MX" dirty="0" smtClean="0"/>
          </a:p>
          <a:p>
            <a:pPr algn="just">
              <a:buNone/>
            </a:pPr>
            <a:endParaRPr lang="es-MX" dirty="0" smtClean="0"/>
          </a:p>
          <a:p>
            <a:pPr algn="just"/>
            <a:endParaRPr lang="es-MX" dirty="0" smtClean="0"/>
          </a:p>
          <a:p>
            <a:pPr algn="just"/>
            <a:endParaRPr lang="es-MX" dirty="0" smtClean="0"/>
          </a:p>
          <a:p>
            <a:pPr algn="just">
              <a:buNone/>
            </a:pPr>
            <a:r>
              <a:rPr lang="es-MX" dirty="0" smtClean="0"/>
              <a:t>5. Aplicar </a:t>
            </a:r>
            <a:r>
              <a:rPr lang="es-MX" b="1" dirty="0" smtClean="0"/>
              <a:t>los criterios específicos en materia de clasificación y conservación de los documentos administrativos y organización de archivos</a:t>
            </a:r>
            <a:r>
              <a:rPr lang="es-MX" dirty="0" smtClean="0"/>
              <a:t>.</a:t>
            </a:r>
          </a:p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63E131-359F-4843-936B-D17F522369BC}" type="slidenum">
              <a:rPr lang="es-ES" smtClean="0"/>
              <a:pPr>
                <a:defRPr/>
              </a:pPr>
              <a:t>10</a:t>
            </a:fld>
            <a:endParaRPr lang="es-ES"/>
          </a:p>
        </p:txBody>
      </p:sp>
      <p:pic>
        <p:nvPicPr>
          <p:cNvPr id="14" name="irc_mi" descr="http://www.oeidrus-morelos.gob.mx/estadisticasagrop/Estadisticas%20Agropecuarias/flowers/Estad%C3%ADstica%202_11457_image053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6050" y="2928934"/>
            <a:ext cx="273367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14 Flecha derecha"/>
          <p:cNvSpPr/>
          <p:nvPr/>
        </p:nvSpPr>
        <p:spPr>
          <a:xfrm>
            <a:off x="7500958" y="5715016"/>
            <a:ext cx="720080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683124" y="5157192"/>
            <a:ext cx="5004753" cy="1299542"/>
          </a:xfrm>
        </p:spPr>
        <p:txBody>
          <a:bodyPr>
            <a:normAutofit fontScale="90000"/>
          </a:bodyPr>
          <a:lstStyle/>
          <a:p>
            <a:r>
              <a:rPr lang="es-MX" dirty="0" smtClean="0"/>
              <a:t/>
            </a:r>
            <a:br>
              <a:rPr lang="es-MX" dirty="0" smtClean="0"/>
            </a:br>
            <a:endParaRPr lang="es-MX" dirty="0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859908" y="974305"/>
            <a:ext cx="6581279" cy="4883587"/>
          </a:xfrm>
        </p:spPr>
        <p:txBody>
          <a:bodyPr vert="horz">
            <a:normAutofit fontScale="92500" lnSpcReduction="20000"/>
          </a:bodyPr>
          <a:lstStyle/>
          <a:p>
            <a:pPr algn="just">
              <a:buNone/>
            </a:pPr>
            <a:r>
              <a:rPr lang="es-MX" dirty="0" smtClean="0"/>
              <a:t>6. Difundir entre los servidores públicos los beneficios del manejo de la información, así como sus responsabilidades en el buen uso de ésta.</a:t>
            </a:r>
          </a:p>
          <a:p>
            <a:pPr algn="just"/>
            <a:endParaRPr lang="es-MX" dirty="0" smtClean="0"/>
          </a:p>
          <a:p>
            <a:pPr algn="just">
              <a:buNone/>
            </a:pPr>
            <a:endParaRPr lang="es-MX" dirty="0" smtClean="0"/>
          </a:p>
          <a:p>
            <a:pPr algn="just"/>
            <a:endParaRPr lang="es-MX" dirty="0" smtClean="0"/>
          </a:p>
          <a:p>
            <a:pPr algn="just"/>
            <a:endParaRPr lang="es-MX" dirty="0" smtClean="0"/>
          </a:p>
          <a:p>
            <a:pPr algn="just">
              <a:buNone/>
            </a:pPr>
            <a:r>
              <a:rPr lang="es-MX" dirty="0" smtClean="0"/>
              <a:t>7. </a:t>
            </a:r>
            <a:r>
              <a:rPr lang="es-MX" b="1" dirty="0" smtClean="0"/>
              <a:t>Clasificar en pública, reservada o confidencial la información</a:t>
            </a:r>
            <a:r>
              <a:rPr lang="es-MX" dirty="0" smtClean="0"/>
              <a:t>.</a:t>
            </a:r>
          </a:p>
          <a:p>
            <a:pPr algn="just">
              <a:buNone/>
            </a:pPr>
            <a:r>
              <a:rPr lang="es-MX" dirty="0" smtClean="0"/>
              <a:t>Entre otras señaladas por la ley.</a:t>
            </a:r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63E131-359F-4843-936B-D17F522369BC}" type="slidenum">
              <a:rPr lang="es-ES" smtClean="0"/>
              <a:pPr>
                <a:defRPr/>
              </a:pPr>
              <a:t>11</a:t>
            </a:fld>
            <a:endParaRPr lang="es-ES"/>
          </a:p>
        </p:txBody>
      </p:sp>
      <p:pic>
        <p:nvPicPr>
          <p:cNvPr id="22" name="Picture 2" descr="C:\Documents and Settings\Alejandrina Vargas\Configuración local\Archivos temporales de Internet\Content.IE5\KEQ960CH\MM900234700[1]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43306" y="2428868"/>
            <a:ext cx="1785950" cy="1643074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691680" y="4895128"/>
            <a:ext cx="7128791" cy="1299542"/>
          </a:xfrm>
        </p:spPr>
        <p:txBody>
          <a:bodyPr>
            <a:normAutofit fontScale="90000"/>
          </a:bodyPr>
          <a:lstStyle/>
          <a:p>
            <a:r>
              <a:rPr lang="es-MX" dirty="0" smtClean="0"/>
              <a:t/>
            </a:r>
            <a:br>
              <a:rPr lang="es-MX" dirty="0" smtClean="0"/>
            </a:br>
            <a:r>
              <a:rPr lang="es-MX" sz="5300" dirty="0" smtClean="0"/>
              <a:t>¿Qué es el IACIP?</a:t>
            </a:r>
            <a:endParaRPr lang="es-MX" sz="5300" dirty="0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42910" y="785794"/>
            <a:ext cx="6933418" cy="4158931"/>
          </a:xfrm>
        </p:spPr>
        <p:txBody>
          <a:bodyPr vert="horz">
            <a:normAutofit fontScale="85000" lnSpcReduction="20000"/>
          </a:bodyPr>
          <a:lstStyle/>
          <a:p>
            <a:pPr algn="ctr">
              <a:buNone/>
            </a:pPr>
            <a:r>
              <a:rPr lang="es-MX" sz="3600" dirty="0" smtClean="0">
                <a:latin typeface="Trebuchet MS" pitchFamily="34" charset="0"/>
                <a:ea typeface="Tahoma" pitchFamily="34" charset="0"/>
                <a:cs typeface="Tahoma" pitchFamily="34" charset="0"/>
              </a:rPr>
              <a:t>Naturaleza Jurídica</a:t>
            </a:r>
          </a:p>
          <a:p>
            <a:pPr algn="just">
              <a:buNone/>
            </a:pPr>
            <a:endParaRPr lang="es-MX" dirty="0" smtClean="0">
              <a:latin typeface="Trebuchet MS" pitchFamily="34" charset="0"/>
              <a:ea typeface="Tahoma" pitchFamily="34" charset="0"/>
              <a:cs typeface="Tahoma" pitchFamily="34" charset="0"/>
            </a:endParaRPr>
          </a:p>
          <a:p>
            <a:pPr algn="just">
              <a:buNone/>
            </a:pPr>
            <a:r>
              <a:rPr lang="es-MX" dirty="0" smtClean="0">
                <a:latin typeface="Trebuchet MS" pitchFamily="34" charset="0"/>
                <a:ea typeface="Tahoma" pitchFamily="34" charset="0"/>
                <a:cs typeface="Tahoma" pitchFamily="34" charset="0"/>
              </a:rPr>
              <a:t>Es un Organismo público descentralizado con personalidad jurídica y patrimonio propios, dotado de autonomía en el ejercicio de sus atribuciones, </a:t>
            </a:r>
          </a:p>
          <a:p>
            <a:pPr algn="ctr">
              <a:buNone/>
            </a:pPr>
            <a:r>
              <a:rPr lang="es-MX" sz="4400" b="1" dirty="0" smtClean="0">
                <a:latin typeface="Trebuchet MS" pitchFamily="34" charset="0"/>
                <a:ea typeface="Tahoma" pitchFamily="34" charset="0"/>
                <a:cs typeface="Tahoma" pitchFamily="34" charset="0"/>
              </a:rPr>
              <a:t>Garante</a:t>
            </a:r>
          </a:p>
          <a:p>
            <a:pPr algn="just">
              <a:buNone/>
            </a:pPr>
            <a:r>
              <a:rPr lang="es-MX" b="1" dirty="0" smtClean="0">
                <a:latin typeface="Trebuchet MS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s-MX" dirty="0" smtClean="0">
                <a:latin typeface="Trebuchet MS" pitchFamily="34" charset="0"/>
                <a:ea typeface="Tahoma" pitchFamily="34" charset="0"/>
                <a:cs typeface="Tahoma" pitchFamily="34" charset="0"/>
              </a:rPr>
              <a:t>de los </a:t>
            </a:r>
            <a:r>
              <a:rPr lang="es-MX" u="sng" dirty="0" smtClean="0">
                <a:latin typeface="Trebuchet MS" pitchFamily="34" charset="0"/>
                <a:ea typeface="Tahoma" pitchFamily="34" charset="0"/>
                <a:cs typeface="Tahoma" pitchFamily="34" charset="0"/>
              </a:rPr>
              <a:t>Derechos de Acceso a la Información Pública </a:t>
            </a:r>
            <a:r>
              <a:rPr lang="es-MX" dirty="0" smtClean="0">
                <a:latin typeface="Trebuchet MS" pitchFamily="34" charset="0"/>
                <a:ea typeface="Tahoma" pitchFamily="34" charset="0"/>
                <a:cs typeface="Tahoma" pitchFamily="34" charset="0"/>
              </a:rPr>
              <a:t>y de la </a:t>
            </a:r>
            <a:r>
              <a:rPr lang="es-MX" u="sng" dirty="0" smtClean="0">
                <a:latin typeface="Trebuchet MS" pitchFamily="34" charset="0"/>
                <a:ea typeface="Tahoma" pitchFamily="34" charset="0"/>
                <a:cs typeface="Tahoma" pitchFamily="34" charset="0"/>
              </a:rPr>
              <a:t>Protección de Datos personales en el Estado de Guanajuato</a:t>
            </a:r>
            <a:r>
              <a:rPr lang="es-MX" dirty="0" smtClean="0">
                <a:latin typeface="Trebuchet MS" pitchFamily="34" charset="0"/>
                <a:ea typeface="Tahoma" pitchFamily="34" charset="0"/>
                <a:cs typeface="Tahoma" pitchFamily="34" charset="0"/>
              </a:rPr>
              <a:t>.  </a:t>
            </a:r>
          </a:p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63E131-359F-4843-936B-D17F522369BC}" type="slidenum">
              <a:rPr lang="es-ES" smtClean="0"/>
              <a:pPr>
                <a:defRPr/>
              </a:pPr>
              <a:t>12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183882" y="4760430"/>
            <a:ext cx="5004753" cy="1299542"/>
          </a:xfrm>
        </p:spPr>
        <p:txBody>
          <a:bodyPr/>
          <a:lstStyle/>
          <a:p>
            <a:r>
              <a:rPr lang="es-MX" dirty="0" smtClean="0"/>
              <a:t>Creación</a:t>
            </a:r>
            <a:endParaRPr lang="es-MX" dirty="0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357158" y="1000108"/>
            <a:ext cx="6861980" cy="3873179"/>
          </a:xfrm>
        </p:spPr>
        <p:txBody>
          <a:bodyPr vert="horz">
            <a:normAutofit fontScale="40000" lnSpcReduction="20000"/>
          </a:bodyPr>
          <a:lstStyle/>
          <a:p>
            <a:pPr algn="just">
              <a:buNone/>
            </a:pPr>
            <a:r>
              <a:rPr lang="es-MX" sz="6000" dirty="0" smtClean="0">
                <a:ea typeface="Tahoma" pitchFamily="34" charset="0"/>
                <a:cs typeface="Tahoma" pitchFamily="34" charset="0"/>
              </a:rPr>
              <a:t>En el 2003, mediante la Ley de Acceso a la Información Pública para el Estado y los Municipios de Guanajuato (publicada en el Periódico Oficial, 120 Segunda parte, de fecha 29 de julio de </a:t>
            </a:r>
            <a:r>
              <a:rPr lang="es-MX" sz="6000" b="1" dirty="0" smtClean="0">
                <a:ea typeface="Tahoma" pitchFamily="34" charset="0"/>
                <a:cs typeface="Tahoma" pitchFamily="34" charset="0"/>
              </a:rPr>
              <a:t>2003)</a:t>
            </a:r>
            <a:r>
              <a:rPr lang="es-MX" sz="6000" dirty="0" smtClean="0">
                <a:ea typeface="Tahoma" pitchFamily="34" charset="0"/>
                <a:cs typeface="Tahoma" pitchFamily="34" charset="0"/>
              </a:rPr>
              <a:t>.</a:t>
            </a:r>
          </a:p>
          <a:p>
            <a:pPr marL="45720" indent="0" algn="just">
              <a:buNone/>
            </a:pPr>
            <a:r>
              <a:rPr lang="es-MX" sz="6000" dirty="0" smtClean="0">
                <a:ea typeface="Tahoma" pitchFamily="34" charset="0"/>
                <a:cs typeface="Tahoma" pitchFamily="34" charset="0"/>
              </a:rPr>
              <a:t> </a:t>
            </a:r>
          </a:p>
          <a:p>
            <a:pPr algn="just">
              <a:buNone/>
            </a:pPr>
            <a:r>
              <a:rPr lang="es-MX" sz="6000" dirty="0" smtClean="0">
                <a:cs typeface="Tahoma" pitchFamily="34" charset="0"/>
              </a:rPr>
              <a:t>Su actuación se encuentra regulada en la Nueva Ley de Transparencia y Acceso a la Información Pública para el Estado y los Municipios de Guanajuato.</a:t>
            </a:r>
            <a:endParaRPr lang="es-MX" sz="6000" dirty="0" smtClean="0">
              <a:ea typeface="Tahoma" pitchFamily="34" charset="0"/>
              <a:cs typeface="Tahoma" pitchFamily="34" charset="0"/>
            </a:endParaRPr>
          </a:p>
          <a:p>
            <a:pPr marL="0" indent="0" algn="ctr">
              <a:buNone/>
            </a:pPr>
            <a:endParaRPr lang="es-MX" sz="5400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63E131-359F-4843-936B-D17F522369BC}" type="slidenum">
              <a:rPr lang="es-ES" smtClean="0"/>
              <a:pPr>
                <a:defRPr/>
              </a:pPr>
              <a:t>13</a:t>
            </a:fld>
            <a:endParaRPr lang="es-ES"/>
          </a:p>
        </p:txBody>
      </p:sp>
      <p:pic>
        <p:nvPicPr>
          <p:cNvPr id="5" name="Picture 2" descr="http://www.guanajuatomexico.com.mx/blog/wp-content/uploads/2008/03/guanajuato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725144"/>
            <a:ext cx="2384263" cy="18001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61891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00298" y="5286388"/>
            <a:ext cx="5004753" cy="1299542"/>
          </a:xfrm>
        </p:spPr>
        <p:txBody>
          <a:bodyPr>
            <a:normAutofit fontScale="90000"/>
          </a:bodyPr>
          <a:lstStyle/>
          <a:p>
            <a:r>
              <a:rPr lang="es-MX" dirty="0" smtClean="0"/>
              <a:t>Principales Atribuciones</a:t>
            </a:r>
            <a:endParaRPr lang="es-MX" dirty="0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00034" y="500042"/>
            <a:ext cx="7429552" cy="5072098"/>
          </a:xfrm>
        </p:spPr>
        <p:txBody>
          <a:bodyPr vert="horz">
            <a:normAutofit fontScale="77500" lnSpcReduction="20000"/>
          </a:bodyPr>
          <a:lstStyle/>
          <a:p>
            <a:pPr lvl="0" algn="just">
              <a:buFont typeface="Wingdings" pitchFamily="2" charset="2"/>
              <a:buChar char="Ø"/>
            </a:pPr>
            <a:r>
              <a:rPr lang="es-MX" sz="3100" dirty="0" smtClean="0">
                <a:latin typeface="Trebuchet MS" pitchFamily="34" charset="0"/>
                <a:ea typeface="Tahoma" pitchFamily="34" charset="0"/>
                <a:cs typeface="Tahoma" pitchFamily="34" charset="0"/>
              </a:rPr>
              <a:t>Vigilar el </a:t>
            </a:r>
            <a:r>
              <a:rPr lang="es-MX" sz="3100" b="1" dirty="0" smtClean="0">
                <a:latin typeface="Trebuchet MS" pitchFamily="34" charset="0"/>
                <a:ea typeface="Tahoma" pitchFamily="34" charset="0"/>
                <a:cs typeface="Tahoma" pitchFamily="34" charset="0"/>
              </a:rPr>
              <a:t>cumplimiento de la Ley de Transparencia y Acceso a la Información Pública, </a:t>
            </a:r>
          </a:p>
          <a:p>
            <a:pPr lvl="0" algn="just">
              <a:buNone/>
            </a:pPr>
            <a:endParaRPr lang="es-ES" sz="3100" dirty="0" smtClean="0">
              <a:latin typeface="Trebuchet MS" pitchFamily="34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es-MX" sz="3100" dirty="0" smtClean="0">
                <a:latin typeface="Trebuchet MS" pitchFamily="34" charset="0"/>
              </a:rPr>
              <a:t>Promover en la sociedad el conocimiento, uso y aprovechamiento de la información pública, así como </a:t>
            </a:r>
            <a:r>
              <a:rPr lang="es-MX" sz="3100" b="1" dirty="0" smtClean="0">
                <a:latin typeface="Trebuchet MS" pitchFamily="34" charset="0"/>
              </a:rPr>
              <a:t>la capacitación de los servidores públicos</a:t>
            </a:r>
            <a:r>
              <a:rPr lang="es-MX" sz="3100" dirty="0" smtClean="0">
                <a:latin typeface="Trebuchet MS" pitchFamily="34" charset="0"/>
              </a:rPr>
              <a:t>.</a:t>
            </a:r>
          </a:p>
          <a:p>
            <a:pPr algn="just"/>
            <a:endParaRPr lang="es-MX" dirty="0" smtClean="0">
              <a:latin typeface="Trebuchet MS" pitchFamily="34" charset="0"/>
            </a:endParaRPr>
          </a:p>
          <a:p>
            <a:pPr algn="just"/>
            <a:endParaRPr lang="es-MX" dirty="0" smtClean="0">
              <a:latin typeface="Trebuchet MS" pitchFamily="34" charset="0"/>
            </a:endParaRPr>
          </a:p>
          <a:p>
            <a:pPr algn="just">
              <a:buNone/>
            </a:pPr>
            <a:endParaRPr lang="es-MX" dirty="0" smtClean="0">
              <a:latin typeface="Trebuchet MS" pitchFamily="34" charset="0"/>
            </a:endParaRPr>
          </a:p>
          <a:p>
            <a:pPr algn="just">
              <a:buFont typeface="Wingdings" pitchFamily="2" charset="2"/>
              <a:buChar char="Ø"/>
            </a:pPr>
            <a:endParaRPr lang="es-MX" sz="3100" dirty="0" smtClean="0">
              <a:latin typeface="Trebuchet MS" pitchFamily="34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es-MX" sz="3100" dirty="0" smtClean="0">
                <a:latin typeface="Trebuchet MS" pitchFamily="34" charset="0"/>
              </a:rPr>
              <a:t>Garantizar la </a:t>
            </a:r>
            <a:r>
              <a:rPr lang="es-MX" sz="3100" b="1" dirty="0" smtClean="0">
                <a:latin typeface="Trebuchet MS" pitchFamily="34" charset="0"/>
              </a:rPr>
              <a:t>protección de los datos personales</a:t>
            </a:r>
            <a:r>
              <a:rPr lang="es-MX" sz="3100" dirty="0" smtClean="0">
                <a:latin typeface="Trebuchet MS" pitchFamily="34" charset="0"/>
              </a:rPr>
              <a:t>.</a:t>
            </a:r>
            <a:endParaRPr lang="es-ES" sz="3100" dirty="0" smtClean="0">
              <a:latin typeface="Trebuchet MS" pitchFamily="34" charset="0"/>
            </a:endParaRPr>
          </a:p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s-ES" dirty="0"/>
          </a:p>
        </p:txBody>
      </p:sp>
      <p:pic>
        <p:nvPicPr>
          <p:cNvPr id="21" name="Picture 2" descr="Y:\Jefatura de Capacitacion\Pictures\CAPACITADOR 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43636" y="3143248"/>
            <a:ext cx="2214578" cy="1214446"/>
          </a:xfrm>
          <a:prstGeom prst="rect">
            <a:avLst/>
          </a:prstGeom>
          <a:noFill/>
        </p:spPr>
      </p:pic>
      <p:sp>
        <p:nvSpPr>
          <p:cNvPr id="22" name="21 Flecha derecha"/>
          <p:cNvSpPr/>
          <p:nvPr/>
        </p:nvSpPr>
        <p:spPr>
          <a:xfrm>
            <a:off x="8143900" y="5715016"/>
            <a:ext cx="792088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38464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5698" y="5229199"/>
            <a:ext cx="5004753" cy="1112657"/>
          </a:xfrm>
        </p:spPr>
        <p:txBody>
          <a:bodyPr>
            <a:normAutofit/>
          </a:bodyPr>
          <a:lstStyle/>
          <a:p>
            <a:endParaRPr lang="es-MX" dirty="0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781854" y="984581"/>
            <a:ext cx="7219170" cy="3604759"/>
          </a:xfrm>
        </p:spPr>
        <p:txBody>
          <a:bodyPr vert="horz">
            <a:normAutofit fontScale="85000" lnSpcReduction="20000"/>
          </a:bodyPr>
          <a:lstStyle/>
          <a:p>
            <a:pPr lvl="0" algn="just">
              <a:buFont typeface="Wingdings" pitchFamily="2" charset="2"/>
              <a:buChar char="Ø"/>
            </a:pPr>
            <a:r>
              <a:rPr lang="es-MX" dirty="0" smtClean="0">
                <a:latin typeface="Trebuchet MS" pitchFamily="34" charset="0"/>
                <a:ea typeface="Tahoma" pitchFamily="34" charset="0"/>
                <a:cs typeface="Tahoma" pitchFamily="34" charset="0"/>
              </a:rPr>
              <a:t>Proponer a las </a:t>
            </a:r>
            <a:r>
              <a:rPr lang="es-MX" b="1" dirty="0" smtClean="0">
                <a:latin typeface="Trebuchet MS" pitchFamily="34" charset="0"/>
                <a:ea typeface="Tahoma" pitchFamily="34" charset="0"/>
                <a:cs typeface="Tahoma" pitchFamily="34" charset="0"/>
              </a:rPr>
              <a:t>autoridades educativas </a:t>
            </a:r>
            <a:r>
              <a:rPr lang="es-MX" dirty="0" smtClean="0">
                <a:latin typeface="Trebuchet MS" pitchFamily="34" charset="0"/>
                <a:ea typeface="Tahoma" pitchFamily="34" charset="0"/>
                <a:cs typeface="Tahoma" pitchFamily="34" charset="0"/>
              </a:rPr>
              <a:t>la </a:t>
            </a:r>
            <a:r>
              <a:rPr lang="es-MX" b="1" dirty="0" smtClean="0">
                <a:latin typeface="Trebuchet MS" pitchFamily="34" charset="0"/>
                <a:ea typeface="Tahoma" pitchFamily="34" charset="0"/>
                <a:cs typeface="Tahoma" pitchFamily="34" charset="0"/>
              </a:rPr>
              <a:t>inclusión en los programas de estudio </a:t>
            </a:r>
            <a:r>
              <a:rPr lang="es-MX" dirty="0" smtClean="0">
                <a:latin typeface="Trebuchet MS" pitchFamily="34" charset="0"/>
                <a:ea typeface="Tahoma" pitchFamily="34" charset="0"/>
                <a:cs typeface="Tahoma" pitchFamily="34" charset="0"/>
              </a:rPr>
              <a:t>de contenidos que versen sobre la </a:t>
            </a:r>
            <a:r>
              <a:rPr lang="es-MX" u="sng" dirty="0" smtClean="0">
                <a:latin typeface="Trebuchet MS" pitchFamily="34" charset="0"/>
                <a:ea typeface="Tahoma" pitchFamily="34" charset="0"/>
                <a:cs typeface="Tahoma" pitchFamily="34" charset="0"/>
              </a:rPr>
              <a:t>importancia social del derecho de acceso a la información pública.</a:t>
            </a:r>
          </a:p>
          <a:p>
            <a:pPr marL="45720" lvl="0" indent="0" algn="just">
              <a:buNone/>
            </a:pPr>
            <a:endParaRPr lang="es-MX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es-MX" b="1" dirty="0" smtClean="0">
                <a:latin typeface="Trebuchet MS" pitchFamily="34" charset="0"/>
                <a:ea typeface="Tahoma" pitchFamily="34" charset="0"/>
                <a:cs typeface="Tahoma" pitchFamily="34" charset="0"/>
              </a:rPr>
              <a:t>Impulsar,</a:t>
            </a:r>
            <a:r>
              <a:rPr lang="es-MX" dirty="0" smtClean="0">
                <a:latin typeface="Trebuchet MS" pitchFamily="34" charset="0"/>
                <a:ea typeface="Tahoma" pitchFamily="34" charset="0"/>
                <a:cs typeface="Tahoma" pitchFamily="34" charset="0"/>
              </a:rPr>
              <a:t> con </a:t>
            </a:r>
            <a:r>
              <a:rPr lang="es-MX" b="1" dirty="0" smtClean="0">
                <a:latin typeface="Trebuchet MS" pitchFamily="34" charset="0"/>
                <a:ea typeface="Tahoma" pitchFamily="34" charset="0"/>
                <a:cs typeface="Tahoma" pitchFamily="34" charset="0"/>
              </a:rPr>
              <a:t>instituciones de educación superior</a:t>
            </a:r>
            <a:r>
              <a:rPr lang="es-MX" dirty="0" smtClean="0">
                <a:latin typeface="Trebuchet MS" pitchFamily="34" charset="0"/>
                <a:ea typeface="Tahoma" pitchFamily="34" charset="0"/>
                <a:cs typeface="Tahoma" pitchFamily="34" charset="0"/>
              </a:rPr>
              <a:t>, la investigación, difusión y docencia sobre el derecho de acceso a la información pública.</a:t>
            </a:r>
          </a:p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63E131-359F-4843-936B-D17F522369BC}" type="slidenum">
              <a:rPr lang="es-ES" smtClean="0"/>
              <a:pPr>
                <a:defRPr/>
              </a:pPr>
              <a:t>15</a:t>
            </a:fld>
            <a:endParaRPr lang="es-ES"/>
          </a:p>
        </p:txBody>
      </p:sp>
      <p:pic>
        <p:nvPicPr>
          <p:cNvPr id="18" name="Picture 2" descr="C:\Documents and Settings\Alejandrina\Configuración local\Archivos temporales de Internet\Content.IE5\15L418CM\MP900400979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2066" y="4714884"/>
            <a:ext cx="3008717" cy="15841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96905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00034" y="428604"/>
            <a:ext cx="7504922" cy="5444815"/>
          </a:xfrm>
        </p:spPr>
        <p:txBody>
          <a:bodyPr vert="horz">
            <a:normAutofit fontScale="47500" lnSpcReduction="20000"/>
          </a:bodyPr>
          <a:lstStyle/>
          <a:p>
            <a:pPr lvl="0" algn="just">
              <a:buFont typeface="Wingdings" pitchFamily="2" charset="2"/>
              <a:buChar char="Ø"/>
            </a:pPr>
            <a:r>
              <a:rPr lang="es-MX" sz="6600" dirty="0" smtClean="0">
                <a:latin typeface="Trebuchet MS" pitchFamily="34" charset="0"/>
                <a:ea typeface="Tahoma" pitchFamily="34" charset="0"/>
                <a:cs typeface="Tahoma" pitchFamily="34" charset="0"/>
              </a:rPr>
              <a:t>Difundir y ampliar el conocimiento sobre la</a:t>
            </a:r>
            <a:r>
              <a:rPr lang="es-MX" sz="6600" b="1" dirty="0" smtClean="0">
                <a:latin typeface="Trebuchet MS" pitchFamily="34" charset="0"/>
                <a:ea typeface="Tahoma" pitchFamily="34" charset="0"/>
                <a:cs typeface="Tahoma" pitchFamily="34" charset="0"/>
              </a:rPr>
              <a:t> Ley de Transparencia y Acceso a la Información Pública.</a:t>
            </a:r>
          </a:p>
          <a:p>
            <a:pPr marL="45720" lvl="0" indent="0" algn="just">
              <a:buNone/>
            </a:pPr>
            <a:r>
              <a:rPr lang="es-MX" sz="6600" b="1" dirty="0" smtClean="0">
                <a:solidFill>
                  <a:schemeClr val="tx2">
                    <a:lumMod val="75000"/>
                  </a:schemeClr>
                </a:solidFill>
                <a:latin typeface="Trebuchet MS" pitchFamily="34" charset="0"/>
                <a:ea typeface="Tahoma" pitchFamily="34" charset="0"/>
                <a:cs typeface="Tahoma" pitchFamily="34" charset="0"/>
              </a:rPr>
              <a:t> </a:t>
            </a:r>
          </a:p>
          <a:p>
            <a:pPr algn="just">
              <a:buFont typeface="Wingdings" pitchFamily="2" charset="2"/>
              <a:buChar char="Ø"/>
            </a:pPr>
            <a:r>
              <a:rPr lang="es-MX" sz="6600" dirty="0" smtClean="0">
                <a:latin typeface="Trebuchet MS" pitchFamily="34" charset="0"/>
              </a:rPr>
              <a:t>Evaluar la actuación de los sujetos obligados, mediante la práctica de visitas de inspección periódicas.</a:t>
            </a:r>
          </a:p>
          <a:p>
            <a:pPr marL="45720" indent="0" algn="just">
              <a:buNone/>
            </a:pPr>
            <a:endParaRPr lang="es-MX" sz="6600" dirty="0" smtClean="0">
              <a:latin typeface="Trebuchet MS" pitchFamily="34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es-MX" sz="6600" dirty="0" smtClean="0">
                <a:latin typeface="Trebuchet MS" pitchFamily="34" charset="0"/>
              </a:rPr>
              <a:t>Conocer y resolver los medios de impugnación que la Ley prevé.</a:t>
            </a:r>
            <a:endParaRPr lang="es-ES" sz="6600" dirty="0" smtClean="0">
              <a:latin typeface="Trebuchet MS" pitchFamily="34" charset="0"/>
            </a:endParaRPr>
          </a:p>
          <a:p>
            <a:pPr algn="r">
              <a:buNone/>
            </a:pPr>
            <a:endParaRPr lang="es-MX" sz="6600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63E131-359F-4843-936B-D17F522369BC}" type="slidenum">
              <a:rPr lang="es-ES" smtClean="0"/>
              <a:pPr>
                <a:defRPr/>
              </a:pPr>
              <a:t>16</a:t>
            </a:fld>
            <a:endParaRPr lang="es-ES"/>
          </a:p>
        </p:txBody>
      </p:sp>
      <p:sp>
        <p:nvSpPr>
          <p:cNvPr id="6" name="5 Flecha derecha"/>
          <p:cNvSpPr/>
          <p:nvPr/>
        </p:nvSpPr>
        <p:spPr>
          <a:xfrm>
            <a:off x="7715272" y="5857892"/>
            <a:ext cx="575494" cy="5000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7" name="Picture 2" descr="http://panamaspf.org/fisica/images/stories/leye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58" y="5143512"/>
            <a:ext cx="2143140" cy="1214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 rot="-900000">
            <a:off x="2185589" y="4934464"/>
            <a:ext cx="6240068" cy="1299542"/>
          </a:xfrm>
        </p:spPr>
        <p:txBody>
          <a:bodyPr/>
          <a:lstStyle/>
          <a:p>
            <a:endParaRPr lang="es-MX" dirty="0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781854" y="984581"/>
            <a:ext cx="7004856" cy="3604759"/>
          </a:xfrm>
        </p:spPr>
        <p:txBody>
          <a:bodyPr vert="horz"/>
          <a:lstStyle/>
          <a:p>
            <a:pPr algn="just">
              <a:buFont typeface="Wingdings" pitchFamily="2" charset="2"/>
              <a:buChar char="Ø"/>
            </a:pPr>
            <a:r>
              <a:rPr lang="es-MX" dirty="0" smtClean="0"/>
              <a:t>Orientar y auxiliar a las personas para ejercer los derechos de acceso a la información y protección de datos personales. (Art. 24)</a:t>
            </a:r>
          </a:p>
          <a:p>
            <a:pPr algn="just">
              <a:buNone/>
            </a:pPr>
            <a:endParaRPr lang="es-MX" dirty="0" smtClean="0"/>
          </a:p>
          <a:p>
            <a:pPr algn="just">
              <a:buFont typeface="Wingdings" pitchFamily="2" charset="2"/>
              <a:buChar char="Ø"/>
            </a:pPr>
            <a:r>
              <a:rPr lang="es-MX" dirty="0" smtClean="0"/>
              <a:t>Entre otras.</a:t>
            </a:r>
          </a:p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63E131-359F-4843-936B-D17F522369BC}" type="slidenum">
              <a:rPr lang="es-ES" smtClean="0"/>
              <a:pPr>
                <a:defRPr/>
              </a:pPr>
              <a:t>17</a:t>
            </a:fld>
            <a:endParaRPr lang="es-ES"/>
          </a:p>
        </p:txBody>
      </p:sp>
      <p:pic>
        <p:nvPicPr>
          <p:cNvPr id="7" name="Picture 3" descr="C:\Documents and Settings\Alejandrina\Configuración local\Archivos temporales de Internet\Content.IE5\NDZSER91\MP900439502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9124" y="4214818"/>
            <a:ext cx="3416424" cy="205398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242367" y="4867193"/>
            <a:ext cx="6309071" cy="1545605"/>
          </a:xfrm>
        </p:spPr>
        <p:txBody>
          <a:bodyPr>
            <a:normAutofit fontScale="90000"/>
          </a:bodyPr>
          <a:lstStyle/>
          <a:p>
            <a:r>
              <a:rPr lang="es-ES" b="1" dirty="0" smtClean="0">
                <a:latin typeface="Trebuchet MS" pitchFamily="34" charset="0"/>
                <a:cs typeface="Tahoma" pitchFamily="34" charset="0"/>
              </a:rPr>
              <a:t>Atribuciones en materia de Protección de Datos Personales:</a:t>
            </a:r>
            <a:r>
              <a:rPr lang="es-MX" dirty="0" smtClean="0"/>
              <a:t/>
            </a:r>
            <a:br>
              <a:rPr lang="es-MX" dirty="0" smtClean="0"/>
            </a:br>
            <a:endParaRPr lang="es-MX" dirty="0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785786" y="714356"/>
            <a:ext cx="7286676" cy="3604759"/>
          </a:xfrm>
        </p:spPr>
        <p:txBody>
          <a:bodyPr vert="horz">
            <a:normAutofit/>
          </a:bodyPr>
          <a:lstStyle/>
          <a:p>
            <a:pPr lvl="0" algn="just">
              <a:buFont typeface="Wingdings" pitchFamily="2" charset="2"/>
              <a:buChar char="Ø"/>
            </a:pPr>
            <a:r>
              <a:rPr lang="es-MX" b="1" dirty="0" smtClean="0">
                <a:cs typeface="Tahoma" pitchFamily="34" charset="0"/>
              </a:rPr>
              <a:t>Otorgar asesoría </a:t>
            </a:r>
            <a:r>
              <a:rPr lang="es-MX" dirty="0" smtClean="0">
                <a:cs typeface="Tahoma" pitchFamily="34" charset="0"/>
              </a:rPr>
              <a:t>a las personas que lo requieran.</a:t>
            </a:r>
          </a:p>
          <a:p>
            <a:pPr lvl="0" algn="just">
              <a:buNone/>
            </a:pPr>
            <a:endParaRPr lang="es-MX" b="1" dirty="0" smtClean="0">
              <a:ea typeface="Tahoma" pitchFamily="34" charset="0"/>
              <a:cs typeface="Tahoma" pitchFamily="34" charset="0"/>
            </a:endParaRPr>
          </a:p>
          <a:p>
            <a:pPr lvl="0" algn="just">
              <a:buFont typeface="Wingdings" pitchFamily="2" charset="2"/>
              <a:buChar char="Ø"/>
            </a:pPr>
            <a:r>
              <a:rPr lang="es-MX" b="1" dirty="0" smtClean="0">
                <a:cs typeface="Tahoma" pitchFamily="34" charset="0"/>
              </a:rPr>
              <a:t>Dictar los lineamientos necesarios para garantizar el cumplimiento</a:t>
            </a:r>
            <a:r>
              <a:rPr lang="es-MX" dirty="0" smtClean="0">
                <a:cs typeface="Tahoma" pitchFamily="34" charset="0"/>
              </a:rPr>
              <a:t> de la Ley.</a:t>
            </a:r>
          </a:p>
          <a:p>
            <a:pPr lvl="0" algn="just">
              <a:buNone/>
            </a:pPr>
            <a:endParaRPr lang="es-MX" dirty="0" smtClean="0">
              <a:ea typeface="Tahoma" pitchFamily="34" charset="0"/>
              <a:cs typeface="Tahoma" pitchFamily="34" charset="0"/>
            </a:endParaRPr>
          </a:p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63E131-359F-4843-936B-D17F522369BC}" type="slidenum">
              <a:rPr lang="es-ES" smtClean="0"/>
              <a:pPr>
                <a:defRPr/>
              </a:pPr>
              <a:t>18</a:t>
            </a:fld>
            <a:endParaRPr lang="es-ES"/>
          </a:p>
        </p:txBody>
      </p:sp>
      <p:pic>
        <p:nvPicPr>
          <p:cNvPr id="9" name="irc_mi" descr="http://internetmarketingmexico.com/wp-content/uploads/2008/04/porcentaje-de-registro-de-dominios-eu-por-pais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4214818"/>
            <a:ext cx="1595440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071934" y="4786322"/>
            <a:ext cx="4429156" cy="1513856"/>
          </a:xfrm>
        </p:spPr>
        <p:txBody>
          <a:bodyPr>
            <a:normAutofit/>
          </a:bodyPr>
          <a:lstStyle/>
          <a:p>
            <a:r>
              <a:rPr lang="es-MX" dirty="0" smtClean="0"/>
              <a:t>Cómo está </a:t>
            </a:r>
            <a:br>
              <a:rPr lang="es-MX" dirty="0" smtClean="0"/>
            </a:br>
            <a:r>
              <a:rPr lang="es-MX" dirty="0" smtClean="0"/>
              <a:t>conformado</a:t>
            </a:r>
            <a:endParaRPr lang="es-MX" dirty="0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785786" y="714356"/>
            <a:ext cx="7358114" cy="3857652"/>
          </a:xfrm>
        </p:spPr>
        <p:txBody>
          <a:bodyPr vert="horz">
            <a:normAutofit lnSpcReduction="10000"/>
          </a:bodyPr>
          <a:lstStyle/>
          <a:p>
            <a:pPr algn="just">
              <a:buFont typeface="Wingdings" pitchFamily="2" charset="2"/>
              <a:buChar char="ü"/>
            </a:pPr>
            <a:r>
              <a:rPr lang="es-MX" dirty="0" smtClean="0"/>
              <a:t>El Instituto de Acceso a la Información Pública, cuenta con un </a:t>
            </a:r>
            <a:r>
              <a:rPr lang="es-MX" b="1" dirty="0" smtClean="0"/>
              <a:t>Consejo General</a:t>
            </a:r>
            <a:r>
              <a:rPr lang="es-MX" dirty="0" smtClean="0"/>
              <a:t>, un Secretario Ejecutivo y las áreas administrativas pertinentes. (Art. 25)</a:t>
            </a:r>
          </a:p>
          <a:p>
            <a:pPr algn="just">
              <a:buNone/>
            </a:pPr>
            <a:endParaRPr lang="es-MX" dirty="0" smtClean="0"/>
          </a:p>
          <a:p>
            <a:pPr algn="just">
              <a:buFont typeface="Wingdings" pitchFamily="2" charset="2"/>
              <a:buChar char="ü"/>
            </a:pPr>
            <a:r>
              <a:rPr lang="es-MX" dirty="0" smtClean="0"/>
              <a:t>El </a:t>
            </a:r>
            <a:r>
              <a:rPr lang="es-MX" b="1" dirty="0" smtClean="0"/>
              <a:t>Consejo General </a:t>
            </a:r>
            <a:r>
              <a:rPr lang="es-MX" dirty="0" smtClean="0"/>
              <a:t>esta integrado por tres Consejeros, de los que se designa un Presidente. (Art. 26)</a:t>
            </a:r>
            <a:endParaRPr lang="es-ES" dirty="0" smtClean="0"/>
          </a:p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63E131-359F-4843-936B-D17F522369BC}" type="slidenum">
              <a:rPr lang="es-ES" smtClean="0"/>
              <a:pPr>
                <a:defRPr/>
              </a:pPr>
              <a:t>19</a:t>
            </a:fld>
            <a:endParaRPr lang="es-ES"/>
          </a:p>
        </p:txBody>
      </p:sp>
      <p:pic>
        <p:nvPicPr>
          <p:cNvPr id="15362" name="Picture 2" descr="http://www.promonegocios.net/organigramas/images/organigrama-horizontal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145356" y="4141000"/>
            <a:ext cx="1566877" cy="2428893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-74613" y="747713"/>
            <a:ext cx="5984876" cy="1604962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es-MX" sz="5400" dirty="0" smtClean="0"/>
              <a:t>Introducción</a:t>
            </a:r>
            <a:endParaRPr lang="es-ES" sz="5400" dirty="0" smtClean="0">
              <a:effectLst>
                <a:outerShdw blurRad="38100" dist="38100" dir="2700000" algn="tl">
                  <a:srgbClr val="318FC5"/>
                </a:outerShdw>
              </a:effectLst>
              <a:latin typeface="Trebuchet MS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type="subTitle" idx="1"/>
          </p:nvPr>
        </p:nvSpPr>
        <p:spPr>
          <a:xfrm>
            <a:off x="928662" y="3714752"/>
            <a:ext cx="5800725" cy="2800350"/>
          </a:xfrm>
        </p:spPr>
        <p:txBody>
          <a:bodyPr>
            <a:normAutofit fontScale="85000" lnSpcReduction="10000"/>
          </a:bodyPr>
          <a:lstStyle/>
          <a:p>
            <a:pPr algn="just">
              <a:buFont typeface="Arial" pitchFamily="34" charset="0"/>
              <a:buChar char="•"/>
            </a:pPr>
            <a:r>
              <a:rPr lang="es-MX" dirty="0" smtClean="0"/>
              <a:t> La Ley de Transparencia y Acceso a la Información Pública para el Estado y los Municipios de Guanajuato, se publicó en el Periódico Oficial de Gobierno del Estado, el 25 de septiembre de 2012, y entró en vigor el 29 de septiembre del año en curso.</a:t>
            </a:r>
          </a:p>
          <a:p>
            <a:endParaRPr lang="es-MX" dirty="0" smtClean="0"/>
          </a:p>
          <a:p>
            <a:pPr algn="just">
              <a:buFont typeface="Arial" pitchFamily="34" charset="0"/>
              <a:buChar char="•"/>
            </a:pPr>
            <a:r>
              <a:rPr lang="es-MX" dirty="0" smtClean="0"/>
              <a:t> Se publica nueva Ley el 18 de octubre, entra en vigor el 16 de enero de 2014.</a:t>
            </a:r>
            <a:endParaRPr lang="es-ES" dirty="0" smtClean="0"/>
          </a:p>
          <a:p>
            <a:pPr algn="ctr" eaLnBrk="1" hangingPunct="1">
              <a:lnSpc>
                <a:spcPct val="80000"/>
              </a:lnSpc>
              <a:defRPr/>
            </a:pPr>
            <a:endParaRPr lang="es-MX" dirty="0" smtClean="0">
              <a:effectLst>
                <a:outerShdw blurRad="38100" dist="38100" dir="2700000" algn="tl">
                  <a:srgbClr val="318FC5"/>
                </a:outerShdw>
              </a:effectLst>
              <a:latin typeface="Trebuchet MS" pitchFamily="34" charset="0"/>
              <a:cs typeface="Tahoma" pitchFamily="34" charset="0"/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es-ES" sz="1700" dirty="0" smtClean="0">
              <a:effectLst>
                <a:outerShdw blurRad="38100" dist="38100" dir="2700000" algn="tl">
                  <a:srgbClr val="318FC5"/>
                </a:outerShdw>
              </a:effectLst>
            </a:endParaRPr>
          </a:p>
        </p:txBody>
      </p:sp>
      <p:sp>
        <p:nvSpPr>
          <p:cNvPr id="15364" name="3 Marcador de número de diapositiva"/>
          <p:cNvSpPr>
            <a:spLocks noGrp="1"/>
          </p:cNvSpPr>
          <p:nvPr>
            <p:ph type="sldNum" sz="quarter" idx="12"/>
          </p:nvPr>
        </p:nvSpPr>
        <p:spPr bwMode="auto">
          <a:xfrm rot="20700000">
            <a:off x="6173788" y="268288"/>
            <a:ext cx="2133600" cy="420687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A638B6D5-971F-4B3A-B618-2A7B5339ED62}" type="slidenum">
              <a:rPr lang="es-ES" smtClean="0"/>
              <a:pPr/>
              <a:t>2</a:t>
            </a:fld>
            <a:endParaRPr lang="es-ES" smtClean="0"/>
          </a:p>
        </p:txBody>
      </p:sp>
      <p:pic>
        <p:nvPicPr>
          <p:cNvPr id="7" name="Picture 2" descr="C:\Documents and Settings\Alejandrina Vargas\Configuración local\Archivos temporales de Internet\Content.IE5\BS6ZVR6B\MC900412396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2554" y="1500174"/>
            <a:ext cx="2361446" cy="185736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57422" y="5307442"/>
            <a:ext cx="6088525" cy="1550558"/>
          </a:xfrm>
        </p:spPr>
        <p:txBody>
          <a:bodyPr>
            <a:normAutofit/>
          </a:bodyPr>
          <a:lstStyle/>
          <a:p>
            <a:r>
              <a:rPr lang="es-MX" dirty="0" smtClean="0"/>
              <a:t>Principales atribuciones del Consejo General</a:t>
            </a:r>
            <a:endParaRPr lang="es-MX" dirty="0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00034" y="984581"/>
            <a:ext cx="7215238" cy="4516121"/>
          </a:xfrm>
        </p:spPr>
        <p:txBody>
          <a:bodyPr vert="horz">
            <a:normAutofit fontScale="62500" lnSpcReduction="20000"/>
          </a:bodyPr>
          <a:lstStyle/>
          <a:p>
            <a:pPr algn="just">
              <a:buNone/>
            </a:pPr>
            <a:r>
              <a:rPr lang="es-MX" sz="3400" dirty="0" smtClean="0"/>
              <a:t>1. Conocer y resolver los recursos de queja y revocación.</a:t>
            </a:r>
          </a:p>
          <a:p>
            <a:pPr algn="just"/>
            <a:endParaRPr lang="es-MX" sz="3400" dirty="0" smtClean="0"/>
          </a:p>
          <a:p>
            <a:pPr algn="just">
              <a:buNone/>
            </a:pPr>
            <a:r>
              <a:rPr lang="es-MX" sz="3400" dirty="0" smtClean="0"/>
              <a:t>2. Autorizar la suscripción de convenios y contratos a efecto de promover el adecuado cumplimiento de la Ley.</a:t>
            </a:r>
          </a:p>
          <a:p>
            <a:pPr algn="just">
              <a:buNone/>
            </a:pPr>
            <a:endParaRPr lang="es-MX" dirty="0" smtClean="0"/>
          </a:p>
          <a:p>
            <a:pPr algn="just">
              <a:buNone/>
            </a:pPr>
            <a:endParaRPr lang="es-MX" dirty="0" smtClean="0"/>
          </a:p>
          <a:p>
            <a:pPr algn="just">
              <a:buNone/>
            </a:pPr>
            <a:endParaRPr lang="es-MX" dirty="0" smtClean="0"/>
          </a:p>
          <a:p>
            <a:pPr algn="just">
              <a:buNone/>
            </a:pPr>
            <a:endParaRPr lang="es-MX" dirty="0" smtClean="0"/>
          </a:p>
          <a:p>
            <a:pPr algn="just">
              <a:buNone/>
            </a:pPr>
            <a:r>
              <a:rPr lang="es-MX" sz="3800" dirty="0" smtClean="0"/>
              <a:t>3.Vigilar el cumplimiento de las resoluciones dictadas con motivo de los recursos previstos en la Ley en comento.</a:t>
            </a:r>
          </a:p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63E131-359F-4843-936B-D17F522369BC}" type="slidenum">
              <a:rPr lang="es-ES" smtClean="0"/>
              <a:pPr>
                <a:defRPr/>
              </a:pPr>
              <a:t>20</a:t>
            </a:fld>
            <a:endParaRPr lang="es-ES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5074" y="2571744"/>
            <a:ext cx="3170237" cy="17410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23728" y="4598441"/>
            <a:ext cx="5751230" cy="2232774"/>
          </a:xfrm>
        </p:spPr>
        <p:txBody>
          <a:bodyPr>
            <a:normAutofit/>
          </a:bodyPr>
          <a:lstStyle/>
          <a:p>
            <a:r>
              <a:rPr lang="es-MX" dirty="0" smtClean="0"/>
              <a:t/>
            </a:r>
            <a:br>
              <a:rPr lang="es-MX" dirty="0" smtClean="0"/>
            </a:br>
            <a:endParaRPr lang="es-MX" sz="4900" dirty="0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00034" y="984581"/>
            <a:ext cx="7715304" cy="4373245"/>
          </a:xfrm>
        </p:spPr>
        <p:txBody>
          <a:bodyPr vert="horz">
            <a:normAutofit fontScale="92500" lnSpcReduction="20000"/>
          </a:bodyPr>
          <a:lstStyle/>
          <a:p>
            <a:pPr algn="just">
              <a:buNone/>
            </a:pPr>
            <a:r>
              <a:rPr lang="es-MX" dirty="0" smtClean="0"/>
              <a:t>4. Revisar los acuerdos de reserva y acordar la prórroga de los periodos de reserva.</a:t>
            </a:r>
          </a:p>
          <a:p>
            <a:pPr algn="just"/>
            <a:endParaRPr lang="es-MX" dirty="0" smtClean="0"/>
          </a:p>
          <a:p>
            <a:pPr algn="just">
              <a:buNone/>
            </a:pPr>
            <a:r>
              <a:rPr lang="es-MX" dirty="0" smtClean="0"/>
              <a:t>5. Autorizar visitas de inspección a las Unidades de Acceso a la Información Pública de los sujetos obligados.</a:t>
            </a:r>
          </a:p>
          <a:p>
            <a:pPr algn="just">
              <a:buNone/>
            </a:pPr>
            <a:r>
              <a:rPr lang="es-MX" dirty="0" smtClean="0"/>
              <a:t>6. Revisar de oficio la procedencia de la clasificación de la información. (Art. 32).</a:t>
            </a:r>
          </a:p>
          <a:p>
            <a:pPr algn="just">
              <a:buNone/>
            </a:pPr>
            <a:endParaRPr lang="es-MX" dirty="0" smtClean="0"/>
          </a:p>
          <a:p>
            <a:pPr algn="just">
              <a:buNone/>
            </a:pPr>
            <a:r>
              <a:rPr lang="es-MX" dirty="0" smtClean="0"/>
              <a:t>Entre otras contempladas en la Ley.</a:t>
            </a:r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s-ES" dirty="0"/>
          </a:p>
        </p:txBody>
      </p:sp>
      <p:pic>
        <p:nvPicPr>
          <p:cNvPr id="10" name="Picture 2" descr="C:\Documents and Settings\Alejandrina\Configuración local\Archivos temporales de Internet\Content.IE5\4YHOCKKH\MC900055154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6578" y="4429132"/>
            <a:ext cx="1857388" cy="178595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259633" y="5157192"/>
            <a:ext cx="7200800" cy="1299542"/>
          </a:xfrm>
        </p:spPr>
        <p:txBody>
          <a:bodyPr>
            <a:normAutofit fontScale="90000"/>
          </a:bodyPr>
          <a:lstStyle/>
          <a:p>
            <a:r>
              <a:rPr lang="es-MX" b="1" dirty="0" smtClean="0">
                <a:latin typeface="Trebuchet MS" pitchFamily="34" charset="0"/>
                <a:cs typeface="Tahoma" pitchFamily="34" charset="0"/>
              </a:rPr>
              <a:t/>
            </a:r>
            <a:br>
              <a:rPr lang="es-MX" b="1" dirty="0" smtClean="0">
                <a:latin typeface="Trebuchet MS" pitchFamily="34" charset="0"/>
                <a:cs typeface="Tahoma" pitchFamily="34" charset="0"/>
              </a:rPr>
            </a:br>
            <a:r>
              <a:rPr lang="es-MX" b="1" dirty="0" smtClean="0">
                <a:latin typeface="Trebuchet MS" pitchFamily="34" charset="0"/>
                <a:cs typeface="Tahoma" pitchFamily="34" charset="0"/>
              </a:rPr>
              <a:t>Derechos que Garantiza</a:t>
            </a:r>
            <a:endParaRPr lang="es-MX" dirty="0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63E131-359F-4843-936B-D17F522369BC}" type="slidenum">
              <a:rPr lang="es-ES" smtClean="0"/>
              <a:pPr>
                <a:defRPr/>
              </a:pPr>
              <a:t>22</a:t>
            </a:fld>
            <a:endParaRPr lang="es-ES"/>
          </a:p>
        </p:txBody>
      </p:sp>
      <p:graphicFrame>
        <p:nvGraphicFramePr>
          <p:cNvPr id="11" name="3 Marcador de contenido"/>
          <p:cNvGraphicFramePr>
            <a:graphicFrameLocks noGrp="1"/>
          </p:cNvGraphicFramePr>
          <p:nvPr>
            <p:ph sz="quarter" idx="13"/>
          </p:nvPr>
        </p:nvGraphicFramePr>
        <p:xfrm>
          <a:off x="1143000" y="731838"/>
          <a:ext cx="6400800" cy="34750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2" name="Picture 2" descr="Y:\Jefatura de Capacitacion\GUILLERMO\MATERIAL\el guardian de la transparencia-02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28184" y="0"/>
            <a:ext cx="2299072" cy="25461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2642623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74578CA3-5D4D-4F8D-A7F3-10AC919EFF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>
                                            <p:graphicEl>
                                              <a:dgm id="{74578CA3-5D4D-4F8D-A7F3-10AC919EFFF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B827635E-310B-48C6-8542-829EFFC055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1">
                                            <p:graphicEl>
                                              <a:dgm id="{B827635E-310B-48C6-8542-829EFFC0555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1D56B8DA-6F89-49D8-BB40-4D93E36287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1">
                                            <p:graphicEl>
                                              <a:dgm id="{1D56B8DA-6F89-49D8-BB40-4D93E362879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34687619-F941-4A54-9A87-1306B65E0A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1">
                                            <p:graphicEl>
                                              <a:dgm id="{34687619-F941-4A54-9A87-1306B65E0A0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>
        <p:bldSub>
          <a:bldDgm bld="one"/>
        </p:bldSub>
      </p:bldGraphic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 rot="17100000">
            <a:off x="-1121756" y="2980753"/>
            <a:ext cx="4543425" cy="1163638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es-MX" b="1" dirty="0" smtClean="0">
                <a:latin typeface="Trebuchet MS" pitchFamily="34" charset="0"/>
                <a:ea typeface="Tahoma" pitchFamily="34" charset="0"/>
                <a:cs typeface="Tahoma" pitchFamily="34" charset="0"/>
              </a:rPr>
              <a:t>DERECHO AIP</a:t>
            </a:r>
            <a:endParaRPr lang="es-ES" dirty="0" smtClean="0">
              <a:effectLst>
                <a:outerShdw blurRad="38100" dist="38100" dir="2700000" algn="tl">
                  <a:srgbClr val="318FC5"/>
                </a:outerShdw>
              </a:effectLst>
            </a:endParaRPr>
          </a:p>
        </p:txBody>
      </p:sp>
      <p:sp>
        <p:nvSpPr>
          <p:cNvPr id="18435" name="3 Marcador de número de diapositiva"/>
          <p:cNvSpPr>
            <a:spLocks noGrp="1"/>
          </p:cNvSpPr>
          <p:nvPr>
            <p:ph type="sldNum" sz="quarter" idx="12"/>
          </p:nvPr>
        </p:nvSpPr>
        <p:spPr bwMode="auto">
          <a:xfrm rot="900000">
            <a:off x="215900" y="80963"/>
            <a:ext cx="671513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DE62A167-BDDB-4511-8DD2-F20ABEF783CE}" type="slidenum">
              <a:rPr lang="es-ES" smtClean="0"/>
              <a:pPr/>
              <a:t>23</a:t>
            </a:fld>
            <a:endParaRPr lang="es-ES" smtClean="0"/>
          </a:p>
        </p:txBody>
      </p:sp>
      <p:graphicFrame>
        <p:nvGraphicFramePr>
          <p:cNvPr id="10" name="4 Marcador de contenido"/>
          <p:cNvGraphicFramePr>
            <a:graphicFrameLocks/>
          </p:cNvGraphicFramePr>
          <p:nvPr/>
        </p:nvGraphicFramePr>
        <p:xfrm>
          <a:off x="2071670" y="1428736"/>
          <a:ext cx="6400800" cy="3987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10 Rectángulo"/>
          <p:cNvSpPr/>
          <p:nvPr/>
        </p:nvSpPr>
        <p:spPr>
          <a:xfrm>
            <a:off x="1357290" y="428604"/>
            <a:ext cx="72866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2400" dirty="0" smtClean="0">
                <a:latin typeface="+mn-lt"/>
                <a:cs typeface="Tahoma" pitchFamily="34" charset="0"/>
              </a:rPr>
              <a:t>Es un derecho fundamental reconocido por el artículo 6 Constitucional. Gratuito. 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8EAFA7E1-47CF-4B12-B71B-CF7E279786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">
                                            <p:graphicEl>
                                              <a:dgm id="{8EAFA7E1-47CF-4B12-B71B-CF7E2797864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F9EF51CE-F15C-4869-8A23-EB4A686372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0">
                                            <p:graphicEl>
                                              <a:dgm id="{F9EF51CE-F15C-4869-8A23-EB4A686372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084770CF-3E9F-4DF0-9EF6-5D67F7673F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0">
                                            <p:graphicEl>
                                              <a:dgm id="{084770CF-3E9F-4DF0-9EF6-5D67F7673F0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10" grpId="0">
        <p:bldSub>
          <a:bldDgm bld="one"/>
        </p:bldSub>
      </p:bldGraphic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059832" y="5157192"/>
            <a:ext cx="5428245" cy="1298575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es-ES" sz="4800" dirty="0" smtClean="0">
                <a:effectLst>
                  <a:outerShdw blurRad="38100" dist="38100" dir="2700000" algn="tl">
                    <a:srgbClr val="318FC5"/>
                  </a:outerShdw>
                </a:effectLst>
              </a:rPr>
              <a:t>Clasificación de la Información</a:t>
            </a:r>
          </a:p>
        </p:txBody>
      </p:sp>
      <p:sp>
        <p:nvSpPr>
          <p:cNvPr id="19459" name="3 Marcador de número de diapositiva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05609F1-11E7-455C-9B08-898B90005CF4}" type="slidenum">
              <a:rPr lang="es-ES" smtClean="0"/>
              <a:pPr/>
              <a:t>24</a:t>
            </a:fld>
            <a:endParaRPr lang="es-ES" smtClean="0"/>
          </a:p>
        </p:txBody>
      </p:sp>
      <p:graphicFrame>
        <p:nvGraphicFramePr>
          <p:cNvPr id="7" name="4 Marcador de contenido"/>
          <p:cNvGraphicFramePr>
            <a:graphicFrameLocks/>
          </p:cNvGraphicFramePr>
          <p:nvPr/>
        </p:nvGraphicFramePr>
        <p:xfrm>
          <a:off x="500034" y="428604"/>
          <a:ext cx="6400800" cy="441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7" grpId="0">
        <p:bldAsOne/>
      </p:bldGraphic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571868" y="5286388"/>
            <a:ext cx="5004753" cy="1299542"/>
          </a:xfrm>
        </p:spPr>
        <p:txBody>
          <a:bodyPr>
            <a:normAutofit fontScale="90000"/>
          </a:bodyPr>
          <a:lstStyle/>
          <a:p>
            <a:r>
              <a:rPr lang="es-MX" dirty="0" smtClean="0"/>
              <a:t>Información Pública de Oficio</a:t>
            </a:r>
            <a:endParaRPr lang="es-MX" dirty="0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357158" y="642918"/>
            <a:ext cx="8286808" cy="4500593"/>
          </a:xfrm>
        </p:spPr>
        <p:txBody>
          <a:bodyPr vert="horz">
            <a:normAutofit fontScale="85000" lnSpcReduction="20000"/>
          </a:bodyPr>
          <a:lstStyle/>
          <a:p>
            <a:pPr algn="just">
              <a:buFont typeface="Wingdings" pitchFamily="2" charset="2"/>
              <a:buChar char="ü"/>
            </a:pPr>
            <a:r>
              <a:rPr lang="es-MX" dirty="0" smtClean="0">
                <a:latin typeface="Trebuchet MS" pitchFamily="34" charset="0"/>
                <a:cs typeface="Tahoma" pitchFamily="34" charset="0"/>
              </a:rPr>
              <a:t>Marco Normativo; estructura orgánica; directorio de servidores públicos.</a:t>
            </a:r>
          </a:p>
          <a:p>
            <a:pPr algn="just">
              <a:buFont typeface="Wingdings" pitchFamily="2" charset="2"/>
              <a:buChar char="ü"/>
            </a:pPr>
            <a:r>
              <a:rPr lang="es-MX" dirty="0" smtClean="0">
                <a:latin typeface="Trebuchet MS" pitchFamily="34" charset="0"/>
                <a:cs typeface="Tahoma" pitchFamily="34" charset="0"/>
              </a:rPr>
              <a:t>El tabulador de sueldos y salarios; sistema de premios, estímulos y recompensas; los gastos de representación, viajes, viáticos.</a:t>
            </a:r>
          </a:p>
          <a:p>
            <a:pPr algn="just">
              <a:buFont typeface="Wingdings" pitchFamily="2" charset="2"/>
              <a:buChar char="ü"/>
            </a:pPr>
            <a:r>
              <a:rPr lang="es-MX" dirty="0" smtClean="0">
                <a:latin typeface="Trebuchet MS" pitchFamily="34" charset="0"/>
                <a:cs typeface="Tahoma" pitchFamily="34" charset="0"/>
              </a:rPr>
              <a:t>Domicilio, teléfono y dirección electrónica de la UAIP.</a:t>
            </a:r>
          </a:p>
          <a:p>
            <a:pPr algn="just">
              <a:buFont typeface="Wingdings" pitchFamily="2" charset="2"/>
              <a:buChar char="ü"/>
            </a:pPr>
            <a:r>
              <a:rPr lang="es-MX" dirty="0" smtClean="0">
                <a:latin typeface="Trebuchet MS" pitchFamily="34" charset="0"/>
                <a:cs typeface="Tahoma" pitchFamily="34" charset="0"/>
              </a:rPr>
              <a:t>Los indicadores de gestión, metas y objetivos de sus programas.</a:t>
            </a:r>
          </a:p>
          <a:p>
            <a:pPr algn="just">
              <a:buFont typeface="Wingdings" pitchFamily="2" charset="2"/>
              <a:buChar char="ü"/>
            </a:pPr>
            <a:r>
              <a:rPr lang="es-MX" dirty="0" smtClean="0">
                <a:latin typeface="Trebuchet MS" pitchFamily="34" charset="0"/>
                <a:cs typeface="Tahoma" pitchFamily="34" charset="0"/>
              </a:rPr>
              <a:t>Los servicios que ofrecen, sus trámites, requisitos y costos de éstos.</a:t>
            </a:r>
          </a:p>
          <a:p>
            <a:pPr algn="just">
              <a:buFont typeface="Wingdings" pitchFamily="2" charset="2"/>
              <a:buChar char="ü"/>
            </a:pPr>
            <a:r>
              <a:rPr lang="es-MX" dirty="0" smtClean="0">
                <a:latin typeface="Trebuchet MS" pitchFamily="34" charset="0"/>
                <a:cs typeface="Tahoma" pitchFamily="34" charset="0"/>
              </a:rPr>
              <a:t>La Cuenta Pública, los informes sobre su ejecución y los datos de deuda pública.</a:t>
            </a:r>
          </a:p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s-ES" dirty="0"/>
          </a:p>
        </p:txBody>
      </p:sp>
      <p:sp>
        <p:nvSpPr>
          <p:cNvPr id="9" name="8 Flecha derecha"/>
          <p:cNvSpPr/>
          <p:nvPr/>
        </p:nvSpPr>
        <p:spPr>
          <a:xfrm>
            <a:off x="857224" y="6000768"/>
            <a:ext cx="1008112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4927539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 rot="926521">
            <a:off x="3030538" y="598488"/>
            <a:ext cx="5292725" cy="5905500"/>
          </a:xfrm>
        </p:spPr>
        <p:txBody>
          <a:bodyPr/>
          <a:lstStyle/>
          <a:p>
            <a:pPr algn="just" eaLnBrk="1" hangingPunct="1">
              <a:lnSpc>
                <a:spcPct val="16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  <a:defRPr/>
            </a:pPr>
            <a:endParaRPr lang="es-MX" sz="2200" dirty="0" smtClean="0">
              <a:ea typeface="Calibri" pitchFamily="34" charset="0"/>
              <a:cs typeface="Arial" pitchFamily="34" charset="0"/>
            </a:endParaRPr>
          </a:p>
          <a:p>
            <a:pPr algn="just" eaLnBrk="1" hangingPunct="1">
              <a:lnSpc>
                <a:spcPct val="16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  <a:defRPr/>
            </a:pPr>
            <a:endParaRPr lang="es-MX" sz="2200" dirty="0" smtClean="0">
              <a:ea typeface="Calibri" pitchFamily="34" charset="0"/>
              <a:cs typeface="Arial" pitchFamily="34" charset="0"/>
            </a:endParaRPr>
          </a:p>
          <a:p>
            <a:pPr algn="just" eaLnBrk="1" hangingPunct="1">
              <a:lnSpc>
                <a:spcPct val="16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  <a:defRPr/>
            </a:pPr>
            <a:endParaRPr lang="es-MX" sz="2200" dirty="0" smtClean="0">
              <a:ea typeface="Calibri" pitchFamily="34" charset="0"/>
              <a:cs typeface="Arial" pitchFamily="34" charset="0"/>
            </a:endParaRPr>
          </a:p>
          <a:p>
            <a:pPr algn="just" eaLnBrk="1" hangingPunct="1">
              <a:lnSpc>
                <a:spcPct val="16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  <a:defRPr/>
            </a:pPr>
            <a:endParaRPr lang="es-MX" dirty="0" smtClean="0">
              <a:effectLst>
                <a:outerShdw blurRad="38100" dist="38100" dir="2700000" algn="tl">
                  <a:srgbClr val="318FC5"/>
                </a:outerShdw>
              </a:effectLst>
            </a:endParaRPr>
          </a:p>
        </p:txBody>
      </p:sp>
      <p:sp>
        <p:nvSpPr>
          <p:cNvPr id="20483" name="3 Marcador de número de diapositiva"/>
          <p:cNvSpPr>
            <a:spLocks noGrp="1"/>
          </p:cNvSpPr>
          <p:nvPr>
            <p:ph type="sldNum" sz="quarter" idx="12"/>
          </p:nvPr>
        </p:nvSpPr>
        <p:spPr bwMode="auto">
          <a:xfrm rot="900000">
            <a:off x="207963" y="134938"/>
            <a:ext cx="1093787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D5C22C14-BE93-4D9F-B005-B21113611C53}" type="slidenum">
              <a:rPr lang="es-ES" smtClean="0"/>
              <a:pPr/>
              <a:t>26</a:t>
            </a:fld>
            <a:endParaRPr lang="es-ES" smtClean="0"/>
          </a:p>
        </p:txBody>
      </p:sp>
      <p:sp>
        <p:nvSpPr>
          <p:cNvPr id="5" name="4 Rectángulo"/>
          <p:cNvSpPr>
            <a:spLocks noChangeArrowheads="1"/>
          </p:cNvSpPr>
          <p:nvPr/>
        </p:nvSpPr>
        <p:spPr bwMode="auto">
          <a:xfrm rot="-3768530">
            <a:off x="-642143" y="2769900"/>
            <a:ext cx="41275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s-MX" sz="3200" dirty="0"/>
          </a:p>
        </p:txBody>
      </p:sp>
      <p:sp>
        <p:nvSpPr>
          <p:cNvPr id="7" name="6 Rectángulo"/>
          <p:cNvSpPr/>
          <p:nvPr/>
        </p:nvSpPr>
        <p:spPr>
          <a:xfrm>
            <a:off x="714348" y="500042"/>
            <a:ext cx="792961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es-MX" sz="2400" dirty="0" smtClean="0">
                <a:latin typeface="Trebuchet MS" pitchFamily="34" charset="0"/>
                <a:cs typeface="Tahoma" pitchFamily="34" charset="0"/>
              </a:rPr>
              <a:t>Los destinatarios de toda entrega de recursos públicos, y los informes que se deben entregar sobre el uso y destino de éstos; </a:t>
            </a:r>
          </a:p>
          <a:p>
            <a:pPr algn="just">
              <a:buFont typeface="Wingdings" pitchFamily="2" charset="2"/>
              <a:buChar char="ü"/>
            </a:pPr>
            <a:r>
              <a:rPr lang="es-MX" sz="2400" dirty="0" smtClean="0">
                <a:latin typeface="Trebuchet MS" pitchFamily="34" charset="0"/>
                <a:cs typeface="Tahoma" pitchFamily="34" charset="0"/>
              </a:rPr>
              <a:t>Las enajenaciones de bienes, adquirentes y montos de operación.</a:t>
            </a:r>
          </a:p>
          <a:p>
            <a:pPr algn="just">
              <a:buFont typeface="Wingdings" pitchFamily="2" charset="2"/>
              <a:buChar char="ü"/>
            </a:pPr>
            <a:r>
              <a:rPr lang="es-MX" sz="2400" dirty="0" smtClean="0">
                <a:latin typeface="Trebuchet MS" pitchFamily="34" charset="0"/>
                <a:cs typeface="Tahoma" pitchFamily="34" charset="0"/>
              </a:rPr>
              <a:t>Resultados finales de auditorias.</a:t>
            </a:r>
          </a:p>
          <a:p>
            <a:pPr algn="just">
              <a:buFont typeface="Wingdings" pitchFamily="2" charset="2"/>
              <a:buChar char="ü"/>
            </a:pPr>
            <a:r>
              <a:rPr lang="es-MX" sz="2400" dirty="0" smtClean="0">
                <a:latin typeface="Trebuchet MS" pitchFamily="34" charset="0"/>
                <a:cs typeface="Tahoma" pitchFamily="34" charset="0"/>
              </a:rPr>
              <a:t>Las reglas para otorgar concesiones, licencias, permisos o autorizaciones.</a:t>
            </a:r>
          </a:p>
          <a:p>
            <a:pPr algn="just">
              <a:buFont typeface="Wingdings" pitchFamily="2" charset="2"/>
              <a:buChar char="ü"/>
            </a:pPr>
            <a:r>
              <a:rPr lang="es-MX" sz="2400" dirty="0" smtClean="0">
                <a:latin typeface="Trebuchet MS" pitchFamily="34" charset="0"/>
                <a:cs typeface="Tahoma" pitchFamily="34" charset="0"/>
              </a:rPr>
              <a:t>El padrón inmobiliario y mobiliario.</a:t>
            </a:r>
          </a:p>
          <a:p>
            <a:pPr algn="just">
              <a:buFont typeface="Wingdings" pitchFamily="2" charset="2"/>
              <a:buChar char="ü"/>
            </a:pPr>
            <a:r>
              <a:rPr lang="es-MX" sz="2400" dirty="0" smtClean="0">
                <a:latin typeface="Trebuchet MS" pitchFamily="34" charset="0"/>
                <a:cs typeface="Tahoma" pitchFamily="34" charset="0"/>
              </a:rPr>
              <a:t>El listado de las convocatorias, concursos, licitaciones y sus resultados así como de los contratos, su monto y a quien se le asigno.</a:t>
            </a:r>
          </a:p>
        </p:txBody>
      </p:sp>
      <p:pic>
        <p:nvPicPr>
          <p:cNvPr id="8" name="Picture 3" descr="C:\Documents and Settings\Alejandrina Vargas\Configuración local\Archivos temporales de Internet\Content.IE5\BS6ZVR6B\MC900300842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5429264"/>
            <a:ext cx="1812341" cy="1183234"/>
          </a:xfrm>
          <a:prstGeom prst="rect">
            <a:avLst/>
          </a:prstGeom>
          <a:noFill/>
        </p:spPr>
      </p:pic>
      <p:sp>
        <p:nvSpPr>
          <p:cNvPr id="9" name="8 Flecha abajo"/>
          <p:cNvSpPr/>
          <p:nvPr/>
        </p:nvSpPr>
        <p:spPr>
          <a:xfrm rot="16200000">
            <a:off x="7378079" y="5695019"/>
            <a:ext cx="630308" cy="67030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 rot="20700000">
            <a:off x="1835150" y="5095875"/>
            <a:ext cx="6308725" cy="82867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s-ES" sz="3600" dirty="0" smtClean="0">
                <a:effectLst>
                  <a:outerShdw blurRad="38100" dist="38100" dir="2700000" algn="tl">
                    <a:srgbClr val="318FC5"/>
                  </a:outerShdw>
                </a:effectLst>
              </a:rPr>
              <a:t/>
            </a:r>
            <a:br>
              <a:rPr lang="es-ES" sz="3600" dirty="0" smtClean="0">
                <a:effectLst>
                  <a:outerShdw blurRad="38100" dist="38100" dir="2700000" algn="tl">
                    <a:srgbClr val="318FC5"/>
                  </a:outerShdw>
                </a:effectLst>
              </a:rPr>
            </a:br>
            <a:endParaRPr lang="es-ES" dirty="0" smtClean="0">
              <a:effectLst>
                <a:outerShdw blurRad="38100" dist="38100" dir="2700000" algn="tl">
                  <a:srgbClr val="318FC5"/>
                </a:outerShdw>
              </a:effectLst>
            </a:endParaRPr>
          </a:p>
        </p:txBody>
      </p:sp>
      <p:sp>
        <p:nvSpPr>
          <p:cNvPr id="22532" name="17 Marcador de número de diapositiva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endParaRPr lang="es-ES" dirty="0" smtClean="0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357158" y="642918"/>
            <a:ext cx="7500990" cy="3793892"/>
          </a:xfrm>
        </p:spPr>
        <p:txBody>
          <a:bodyPr vert="horz">
            <a:normAutofit fontScale="92500"/>
          </a:bodyPr>
          <a:lstStyle/>
          <a:p>
            <a:pPr algn="just">
              <a:buFont typeface="Wingdings" pitchFamily="2" charset="2"/>
              <a:buChar char="ü"/>
            </a:pPr>
            <a:r>
              <a:rPr lang="es-MX" dirty="0" smtClean="0"/>
              <a:t>Los informes que generen, así como las actas o minutas de sesiones públicas de cuerpos colegiados de los sujetos obligados.</a:t>
            </a:r>
          </a:p>
          <a:p>
            <a:pPr algn="just">
              <a:buFont typeface="Wingdings" pitchFamily="2" charset="2"/>
              <a:buChar char="ü"/>
            </a:pPr>
            <a:r>
              <a:rPr lang="es-MX" dirty="0" smtClean="0"/>
              <a:t>Los documentos en que consten las cuentas públicas, deudas, empréstitos.</a:t>
            </a:r>
          </a:p>
          <a:p>
            <a:pPr algn="just">
              <a:buFont typeface="Wingdings" pitchFamily="2" charset="2"/>
              <a:buChar char="ü"/>
            </a:pPr>
            <a:r>
              <a:rPr lang="es-MX" dirty="0" smtClean="0"/>
              <a:t>Las resoluciones de los órganos jurisdiccionales locales por las que se resuelvan las controversias entre los Poderes del Estado o entre éstos. (Art. 11).</a:t>
            </a:r>
          </a:p>
          <a:p>
            <a:endParaRPr lang="es-MX" dirty="0"/>
          </a:p>
        </p:txBody>
      </p:sp>
      <p:pic>
        <p:nvPicPr>
          <p:cNvPr id="7" name="Picture 2" descr="C:\Documents and Settings\Alejandrina\Configuración local\Archivos temporales de Internet\Content.IE5\R8D14V5G\MP900438528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43636" y="4572008"/>
            <a:ext cx="1776608" cy="197626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183882" y="4760430"/>
            <a:ext cx="5004753" cy="1299542"/>
          </a:xfrm>
        </p:spPr>
        <p:txBody>
          <a:bodyPr>
            <a:noAutofit/>
          </a:bodyPr>
          <a:lstStyle/>
          <a:p>
            <a:r>
              <a:rPr lang="es-MX" sz="4800" dirty="0" smtClean="0"/>
              <a:t>Información Reservada</a:t>
            </a:r>
            <a:endParaRPr lang="es-MX" sz="4800" dirty="0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71472" y="428604"/>
            <a:ext cx="7429552" cy="4357718"/>
          </a:xfrm>
        </p:spPr>
        <p:txBody>
          <a:bodyPr vert="horz">
            <a:normAutofit fontScale="55000" lnSpcReduction="20000"/>
          </a:bodyPr>
          <a:lstStyle/>
          <a:p>
            <a:pPr algn="just">
              <a:buFont typeface="Wingdings" pitchFamily="2" charset="2"/>
              <a:buChar char="§"/>
            </a:pPr>
            <a:r>
              <a:rPr lang="es-MX" sz="4200" dirty="0" smtClean="0"/>
              <a:t>La que comprometa la seguridad del Edo o Municipios.</a:t>
            </a:r>
          </a:p>
          <a:p>
            <a:pPr algn="just">
              <a:buFont typeface="Wingdings" pitchFamily="2" charset="2"/>
              <a:buChar char="§"/>
            </a:pPr>
            <a:r>
              <a:rPr lang="es-MX" sz="4200" dirty="0" smtClean="0"/>
              <a:t>La que ponga en riesgo la seguridad pública.</a:t>
            </a:r>
          </a:p>
          <a:p>
            <a:pPr algn="just">
              <a:buFont typeface="Wingdings" pitchFamily="2" charset="2"/>
              <a:buChar char="§"/>
            </a:pPr>
            <a:r>
              <a:rPr lang="es-MX" sz="4200" dirty="0" smtClean="0"/>
              <a:t>La que ponga en riesgo la privacidad o la seguridad de los particulares.</a:t>
            </a:r>
          </a:p>
          <a:p>
            <a:pPr algn="just">
              <a:buFont typeface="Wingdings" pitchFamily="2" charset="2"/>
              <a:buChar char="§"/>
            </a:pPr>
            <a:r>
              <a:rPr lang="es-MX" sz="4200" dirty="0" smtClean="0"/>
              <a:t>La que lesione los procesos de negociación de los sujetos obligados, concluido el proceso será pública.</a:t>
            </a:r>
          </a:p>
          <a:p>
            <a:pPr algn="just">
              <a:buFont typeface="Wingdings" pitchFamily="2" charset="2"/>
              <a:buChar char="§"/>
            </a:pPr>
            <a:r>
              <a:rPr lang="es-MX" sz="4200" dirty="0" smtClean="0"/>
              <a:t>La información de estudios y proyectos cuya divulgación pueda causar daños al interés del Edo. o de los </a:t>
            </a:r>
            <a:r>
              <a:rPr lang="es-MX" sz="4200" dirty="0" err="1" smtClean="0"/>
              <a:t>Mpios</a:t>
            </a:r>
            <a:r>
              <a:rPr lang="es-MX" sz="4200" dirty="0" smtClean="0"/>
              <a:t>., o suponga un riesgo para su realización.</a:t>
            </a:r>
          </a:p>
          <a:p>
            <a:pPr>
              <a:buFont typeface="Wingdings" pitchFamily="2" charset="2"/>
              <a:buChar char="§"/>
            </a:pPr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63E131-359F-4843-936B-D17F522369BC}" type="slidenum">
              <a:rPr lang="es-ES" smtClean="0"/>
              <a:pPr>
                <a:defRPr/>
              </a:pPr>
              <a:t>28</a:t>
            </a:fld>
            <a:endParaRPr lang="es-ES"/>
          </a:p>
        </p:txBody>
      </p:sp>
      <p:pic>
        <p:nvPicPr>
          <p:cNvPr id="5" name="Picture 2" descr="C:\Documents and Settings\Alejandrina\Configuración local\Archivos temporales de Internet\Content.IE5\I4SZA4JB\MP900430507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4643446"/>
            <a:ext cx="1584176" cy="158417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357158" y="357166"/>
            <a:ext cx="7786742" cy="5214974"/>
          </a:xfrm>
        </p:spPr>
        <p:txBody>
          <a:bodyPr vert="horz">
            <a:normAutofit fontScale="85000" lnSpcReduction="10000"/>
          </a:bodyPr>
          <a:lstStyle/>
          <a:p>
            <a:pPr algn="just">
              <a:buFont typeface="Wingdings" pitchFamily="2" charset="2"/>
              <a:buChar char="§"/>
            </a:pPr>
            <a:r>
              <a:rPr lang="es-MX" dirty="0" smtClean="0"/>
              <a:t>Los expedientes derivados de procedimientos judiciales o administrativos seguidos en forma de juicio. </a:t>
            </a:r>
          </a:p>
          <a:p>
            <a:pPr algn="just">
              <a:buNone/>
            </a:pPr>
            <a:endParaRPr lang="es-MX" dirty="0" smtClean="0"/>
          </a:p>
          <a:p>
            <a:pPr algn="just">
              <a:buFont typeface="Wingdings" pitchFamily="2" charset="2"/>
              <a:buChar char="§"/>
            </a:pPr>
            <a:r>
              <a:rPr lang="es-MX" dirty="0" smtClean="0"/>
              <a:t>Los procedimientos de responsabilidad de los servidores públicos, excepto la resolución ejecutoria.</a:t>
            </a:r>
          </a:p>
          <a:p>
            <a:pPr algn="just">
              <a:buNone/>
            </a:pPr>
            <a:endParaRPr lang="es-MX" dirty="0" smtClean="0"/>
          </a:p>
          <a:p>
            <a:pPr algn="just">
              <a:buFont typeface="Wingdings" pitchFamily="2" charset="2"/>
              <a:buChar char="§"/>
            </a:pPr>
            <a:r>
              <a:rPr lang="es-MX" dirty="0" smtClean="0"/>
              <a:t>La que contenga las opiniones, estudios, recomendaciones o puntos de vista que formen parte de un proceso deliberativo, hasta que no se tome decisión definitiva.</a:t>
            </a:r>
          </a:p>
          <a:p>
            <a:pPr algn="just">
              <a:buNone/>
            </a:pPr>
            <a:endParaRPr lang="es-MX" dirty="0" smtClean="0"/>
          </a:p>
          <a:p>
            <a:pPr algn="just">
              <a:buFont typeface="Wingdings" pitchFamily="2" charset="2"/>
              <a:buChar char="§"/>
            </a:pPr>
            <a:r>
              <a:rPr lang="es-MX" dirty="0" smtClean="0"/>
              <a:t>La contenida en auditorias, hasta en tanto no haya conclusiones de las mismas.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63E131-359F-4843-936B-D17F522369BC}" type="slidenum">
              <a:rPr lang="es-ES" smtClean="0"/>
              <a:pPr>
                <a:defRPr/>
              </a:pPr>
              <a:t>29</a:t>
            </a:fld>
            <a:endParaRPr lang="es-ES"/>
          </a:p>
        </p:txBody>
      </p:sp>
      <p:pic>
        <p:nvPicPr>
          <p:cNvPr id="5" name="Picture 4" descr="C:\Documents and Settings\Alejandrina Vargas\Configuración local\Archivos temporales de Internet\Content.IE5\KEQ960CH\MC90027911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72264" y="5072074"/>
            <a:ext cx="1861718" cy="1306333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175643" y="4693453"/>
            <a:ext cx="5525091" cy="1298575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es-MX" sz="4000" dirty="0" smtClean="0"/>
              <a:t/>
            </a:r>
            <a:br>
              <a:rPr lang="es-MX" sz="4000" dirty="0" smtClean="0"/>
            </a:br>
            <a:r>
              <a:rPr lang="es-MX" sz="5400" dirty="0" smtClean="0"/>
              <a:t>Objeto</a:t>
            </a:r>
            <a:endParaRPr lang="es-ES" sz="5400" dirty="0" smtClean="0">
              <a:effectLst>
                <a:outerShdw blurRad="38100" dist="38100" dir="2700000" algn="tl">
                  <a:srgbClr val="318FC5"/>
                </a:outerShdw>
              </a:effectLst>
              <a:latin typeface="Trebuchet MS" pitchFamily="34" charset="0"/>
            </a:endParaRPr>
          </a:p>
        </p:txBody>
      </p:sp>
      <p:sp>
        <p:nvSpPr>
          <p:cNvPr id="17412" name="3 Marcador de número de diapositiva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8D0A488-B21A-45DC-87B0-5A33358E3866}" type="slidenum">
              <a:rPr lang="es-ES" smtClean="0"/>
              <a:pPr/>
              <a:t>3</a:t>
            </a:fld>
            <a:endParaRPr lang="es-ES" smtClean="0"/>
          </a:p>
        </p:txBody>
      </p:sp>
      <p:sp>
        <p:nvSpPr>
          <p:cNvPr id="7" name="6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857224" y="642918"/>
            <a:ext cx="6643734" cy="3046988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marL="742950" lvl="1" indent="-285750" algn="just">
              <a:buFont typeface="Arial" pitchFamily="34" charset="0"/>
              <a:buChar char="•"/>
              <a:defRPr/>
            </a:pPr>
            <a:r>
              <a:rPr lang="es-MX" sz="3200" dirty="0" smtClean="0"/>
              <a:t>Garantizar el derecho de toda persona al acceso a la información pública que generen los sujetos obligados o se encuentren en posesión de los mismos.</a:t>
            </a:r>
          </a:p>
        </p:txBody>
      </p:sp>
      <p:pic>
        <p:nvPicPr>
          <p:cNvPr id="17" name="Picture 2" descr="Y:\Jefatura de Capacitacion\GUILLERMO\MATERIAL\esferas del dragon-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422595">
            <a:off x="267440" y="3715826"/>
            <a:ext cx="4032448" cy="217666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7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357158" y="357166"/>
            <a:ext cx="7643866" cy="5500726"/>
          </a:xfrm>
        </p:spPr>
        <p:txBody>
          <a:bodyPr vert="horz">
            <a:normAutofit fontScale="70000" lnSpcReduction="20000"/>
          </a:bodyPr>
          <a:lstStyle/>
          <a:p>
            <a:pPr algn="just">
              <a:buFont typeface="Wingdings" pitchFamily="2" charset="2"/>
              <a:buChar char="§"/>
            </a:pPr>
            <a:r>
              <a:rPr lang="es-MX" dirty="0" smtClean="0"/>
              <a:t>La que cause un perjuicio a las actividades de verificación del cumplimiento de las leyes y reglamentos.</a:t>
            </a:r>
          </a:p>
          <a:p>
            <a:pPr algn="just">
              <a:buNone/>
            </a:pPr>
            <a:endParaRPr lang="es-MX" dirty="0" smtClean="0"/>
          </a:p>
          <a:p>
            <a:pPr algn="just">
              <a:buNone/>
            </a:pPr>
            <a:endParaRPr lang="es-MX" dirty="0" smtClean="0"/>
          </a:p>
          <a:p>
            <a:pPr algn="just">
              <a:buNone/>
            </a:pPr>
            <a:endParaRPr lang="es-MX" dirty="0" smtClean="0"/>
          </a:p>
          <a:p>
            <a:pPr algn="just">
              <a:buFont typeface="Wingdings" pitchFamily="2" charset="2"/>
              <a:buChar char="§"/>
            </a:pPr>
            <a:r>
              <a:rPr lang="es-MX" dirty="0" smtClean="0"/>
              <a:t>La referente a posturas, ofertas con motivo de concursos o licitaciones hasta en tanto no haya adjudicación.</a:t>
            </a:r>
          </a:p>
          <a:p>
            <a:pPr algn="just"/>
            <a:endParaRPr lang="es-MX" dirty="0" smtClean="0"/>
          </a:p>
          <a:p>
            <a:pPr algn="just">
              <a:buFont typeface="Wingdings" pitchFamily="2" charset="2"/>
              <a:buChar char="§"/>
            </a:pPr>
            <a:r>
              <a:rPr lang="es-MX" dirty="0" smtClean="0"/>
              <a:t>Los exámenes, evaluaciones o pruebas para la obtención de grados, reconocimientos, permisos, licencias, etc.</a:t>
            </a:r>
          </a:p>
          <a:p>
            <a:pPr algn="just">
              <a:buNone/>
            </a:pPr>
            <a:endParaRPr lang="es-MX" dirty="0" smtClean="0"/>
          </a:p>
          <a:p>
            <a:pPr>
              <a:buFont typeface="Wingdings" pitchFamily="2" charset="2"/>
              <a:buChar char="§"/>
            </a:pPr>
            <a:r>
              <a:rPr lang="es-MX" dirty="0" smtClean="0"/>
              <a:t>Los expedientes y la discusión de los asuntos materia de sesión secreta del Congreso del Edo. /La resolución final será publica siempre que no contravenga otras disposiciones.</a:t>
            </a:r>
          </a:p>
          <a:p>
            <a:pPr>
              <a:buNone/>
            </a:pPr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63E131-359F-4843-936B-D17F522369BC}" type="slidenum">
              <a:rPr lang="es-ES" smtClean="0"/>
              <a:pPr>
                <a:defRPr/>
              </a:pPr>
              <a:t>30</a:t>
            </a:fld>
            <a:endParaRPr lang="es-ES"/>
          </a:p>
        </p:txBody>
      </p:sp>
      <p:pic>
        <p:nvPicPr>
          <p:cNvPr id="5" name="irc_mi" descr="http://paideiablog.files.wordpress.com/2010/01/inspector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15140" y="642918"/>
            <a:ext cx="1819275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781855" y="984581"/>
            <a:ext cx="6576228" cy="4730435"/>
          </a:xfrm>
        </p:spPr>
        <p:txBody>
          <a:bodyPr vert="horz">
            <a:normAutofit fontScale="77500" lnSpcReduction="20000"/>
          </a:bodyPr>
          <a:lstStyle/>
          <a:p>
            <a:pPr algn="just">
              <a:buFont typeface="Wingdings" pitchFamily="2" charset="2"/>
              <a:buChar char="§"/>
            </a:pPr>
            <a:r>
              <a:rPr lang="es-MX" dirty="0" smtClean="0"/>
              <a:t>Los asuntos que el Consejo del Poder Judicial determine, de acuerdo a su LO. /Ídem. </a:t>
            </a:r>
          </a:p>
          <a:p>
            <a:pPr algn="just"/>
            <a:endParaRPr lang="es-MX" dirty="0" smtClean="0"/>
          </a:p>
          <a:p>
            <a:pPr algn="just">
              <a:buFont typeface="Wingdings" pitchFamily="2" charset="2"/>
              <a:buChar char="§"/>
            </a:pPr>
            <a:r>
              <a:rPr lang="es-MX" dirty="0" smtClean="0"/>
              <a:t>Los expedientes y la discusión de los asuntos materia de sesión secreta del Ayuntamiento. /Ídem. </a:t>
            </a:r>
          </a:p>
          <a:p>
            <a:pPr algn="just">
              <a:buNone/>
            </a:pPr>
            <a:endParaRPr lang="es-MX" dirty="0" smtClean="0"/>
          </a:p>
          <a:p>
            <a:pPr algn="just">
              <a:buFont typeface="Wingdings" pitchFamily="2" charset="2"/>
              <a:buChar char="§"/>
            </a:pPr>
            <a:r>
              <a:rPr lang="es-MX" dirty="0" smtClean="0"/>
              <a:t>La contenida en las averiguaciones previas.</a:t>
            </a:r>
          </a:p>
          <a:p>
            <a:pPr algn="just">
              <a:buNone/>
            </a:pPr>
            <a:r>
              <a:rPr lang="es-MX" dirty="0" smtClean="0"/>
              <a:t>(Art. 15.)</a:t>
            </a:r>
          </a:p>
          <a:p>
            <a:pPr algn="just">
              <a:buNone/>
            </a:pPr>
            <a:endParaRPr lang="es-MX" dirty="0" smtClean="0"/>
          </a:p>
          <a:p>
            <a:pPr algn="just">
              <a:buNone/>
            </a:pPr>
            <a:r>
              <a:rPr lang="es-MX" b="1" dirty="0" smtClean="0"/>
              <a:t>NO</a:t>
            </a:r>
            <a:r>
              <a:rPr lang="es-MX" dirty="0" smtClean="0"/>
              <a:t> podrá ser considerada reservada la información que trate sobre la investigación de violaciones a derechos humanos.</a:t>
            </a:r>
            <a:endParaRPr lang="es-ES" dirty="0" smtClean="0"/>
          </a:p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63E131-359F-4843-936B-D17F522369BC}" type="slidenum">
              <a:rPr lang="es-ES" smtClean="0"/>
              <a:pPr>
                <a:defRPr/>
              </a:pPr>
              <a:t>31</a:t>
            </a:fld>
            <a:endParaRPr lang="es-ES"/>
          </a:p>
        </p:txBody>
      </p:sp>
      <p:pic>
        <p:nvPicPr>
          <p:cNvPr id="5" name="Picture 2" descr="Y:\Jefatura de Capacitacion\Pictures\DATOS PERSONAL\bloque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15206" y="3214686"/>
            <a:ext cx="1512168" cy="105273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428596" y="500042"/>
            <a:ext cx="7429552" cy="421484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s-MX" sz="2400" dirty="0" smtClean="0"/>
              <a:t>La información clasificada como reservada tendrá tal carácter </a:t>
            </a:r>
            <a:r>
              <a:rPr lang="es-MX" sz="2400" b="1" i="1" u="sng" dirty="0" smtClean="0"/>
              <a:t>hasta</a:t>
            </a:r>
            <a:r>
              <a:rPr lang="es-MX" sz="2400" dirty="0" smtClean="0"/>
              <a:t> por un periodo de 5 años.</a:t>
            </a:r>
            <a:br>
              <a:rPr lang="es-MX" sz="2400" dirty="0" smtClean="0"/>
            </a:br>
            <a:r>
              <a:rPr lang="es-MX" sz="2400" dirty="0" smtClean="0"/>
              <a:t/>
            </a:r>
            <a:br>
              <a:rPr lang="es-MX" sz="2400" dirty="0" smtClean="0"/>
            </a:br>
            <a:r>
              <a:rPr lang="es-MX" sz="2400" dirty="0" smtClean="0"/>
              <a:t>Se podrá acordar la prorroga por el IACIP  a través de su Consejo General, </a:t>
            </a:r>
            <a:r>
              <a:rPr lang="es-MX" sz="2400" b="1" i="1" u="sng" dirty="0" smtClean="0"/>
              <a:t>hasta</a:t>
            </a:r>
            <a:r>
              <a:rPr lang="es-MX" sz="2400" dirty="0" smtClean="0"/>
              <a:t> por 3 años más.</a:t>
            </a:r>
            <a:br>
              <a:rPr lang="es-MX" sz="2400" dirty="0" smtClean="0"/>
            </a:br>
            <a:r>
              <a:rPr lang="es-MX" sz="2400" dirty="0" smtClean="0"/>
              <a:t/>
            </a:r>
            <a:br>
              <a:rPr lang="es-MX" sz="2400" dirty="0" smtClean="0"/>
            </a:br>
            <a:r>
              <a:rPr lang="es-MX" sz="2400" dirty="0" smtClean="0"/>
              <a:t>Segundas prorrogas se podrán hacer por periodos semestrales hasta que las causas se extingan. (Art. 16).</a:t>
            </a:r>
            <a:endParaRPr lang="es-MX" sz="2400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285720" y="5027230"/>
            <a:ext cx="6786609" cy="1128495"/>
          </a:xfrm>
        </p:spPr>
        <p:txBody>
          <a:bodyPr>
            <a:noAutofit/>
          </a:bodyPr>
          <a:lstStyle/>
          <a:p>
            <a:r>
              <a:rPr lang="es-MX" sz="4000" b="1" dirty="0" smtClean="0"/>
              <a:t>Términos para la Información Reservada</a:t>
            </a:r>
            <a:endParaRPr lang="es-MX" sz="4000" b="1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 rot="-4500000">
            <a:off x="-1058096" y="2889345"/>
            <a:ext cx="5064953" cy="1695631"/>
          </a:xfrm>
        </p:spPr>
        <p:txBody>
          <a:bodyPr/>
          <a:lstStyle/>
          <a:p>
            <a:r>
              <a:rPr lang="es-MX" dirty="0" smtClean="0"/>
              <a:t>Acuerdo de Reserva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000364" y="214290"/>
            <a:ext cx="5786478" cy="5823049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s-MX" dirty="0" smtClean="0"/>
              <a:t>ACUERDO: La Unidad de Acceso deberá emitir un acuerdo fundado y motivado. </a:t>
            </a:r>
          </a:p>
          <a:p>
            <a:pPr>
              <a:buNone/>
            </a:pPr>
            <a:endParaRPr lang="es-MX" dirty="0" smtClean="0"/>
          </a:p>
          <a:p>
            <a:pPr>
              <a:buNone/>
            </a:pPr>
            <a:r>
              <a:rPr lang="es-MX" dirty="0" smtClean="0"/>
              <a:t>REMISIÓN: En un término no mayor a 24 horas hábiles al CG del IACIP. A partir del 01 de enero de 2013.</a:t>
            </a:r>
          </a:p>
          <a:p>
            <a:endParaRPr lang="es-MX" dirty="0" smtClean="0"/>
          </a:p>
          <a:p>
            <a:pPr>
              <a:buNone/>
            </a:pPr>
            <a:r>
              <a:rPr lang="es-MX" dirty="0" smtClean="0"/>
              <a:t>RESOLUCIÓN: Dentro de los 5 días hábiles siguientes, el CG manifestara si procede o no.          (Art. 17)</a:t>
            </a:r>
          </a:p>
          <a:p>
            <a:endParaRPr lang="es-MX" dirty="0" smtClean="0"/>
          </a:p>
          <a:p>
            <a:pPr>
              <a:buNone/>
            </a:pPr>
            <a:r>
              <a:rPr lang="es-MX" dirty="0" smtClean="0"/>
              <a:t>UAIP- Índice de información reservada.          IACIP</a:t>
            </a:r>
          </a:p>
          <a:p>
            <a:pPr>
              <a:buNone/>
            </a:pPr>
            <a:r>
              <a:rPr lang="es-MX" dirty="0" smtClean="0"/>
              <a:t>(Art. 18).</a:t>
            </a:r>
            <a:endParaRPr lang="es-ES" dirty="0" smtClean="0"/>
          </a:p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s-ES" dirty="0"/>
          </a:p>
        </p:txBody>
      </p:sp>
      <p:sp>
        <p:nvSpPr>
          <p:cNvPr id="5" name="4 Flecha abajo"/>
          <p:cNvSpPr/>
          <p:nvPr/>
        </p:nvSpPr>
        <p:spPr>
          <a:xfrm>
            <a:off x="5715008" y="1071546"/>
            <a:ext cx="504056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5 Flecha abajo"/>
          <p:cNvSpPr/>
          <p:nvPr/>
        </p:nvSpPr>
        <p:spPr>
          <a:xfrm>
            <a:off x="5715008" y="2643182"/>
            <a:ext cx="504056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6 Flecha abajo"/>
          <p:cNvSpPr/>
          <p:nvPr/>
        </p:nvSpPr>
        <p:spPr>
          <a:xfrm>
            <a:off x="5786446" y="4143380"/>
            <a:ext cx="504056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8" name="Picture 2" descr="C:\Documents and Settings\Alejandrina\Configuración local\Archivos temporales de Internet\Content.IE5\EY82I3C3\MP900400293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4714884"/>
            <a:ext cx="1698112" cy="184860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214678" y="5214950"/>
            <a:ext cx="5004753" cy="1299542"/>
          </a:xfrm>
        </p:spPr>
        <p:txBody>
          <a:bodyPr>
            <a:normAutofit fontScale="90000"/>
          </a:bodyPr>
          <a:lstStyle/>
          <a:p>
            <a:r>
              <a:rPr lang="es-MX" dirty="0" smtClean="0"/>
              <a:t>Acuerdo de Reserva</a:t>
            </a:r>
            <a:endParaRPr lang="es-MX" dirty="0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357158" y="642918"/>
            <a:ext cx="8001056" cy="4286280"/>
          </a:xfrm>
        </p:spPr>
        <p:txBody>
          <a:bodyPr vert="horz">
            <a:normAutofit lnSpcReduction="10000"/>
          </a:bodyPr>
          <a:lstStyle/>
          <a:p>
            <a:pPr>
              <a:buNone/>
            </a:pPr>
            <a:r>
              <a:rPr lang="es-MX" dirty="0" smtClean="0"/>
              <a:t>El acuerdo deberá estar </a:t>
            </a:r>
            <a:r>
              <a:rPr lang="es-MX" b="1" dirty="0" smtClean="0"/>
              <a:t>fundado y motivado </a:t>
            </a:r>
            <a:r>
              <a:rPr lang="es-MX" dirty="0" smtClean="0"/>
              <a:t>en el interés público, además de lo siguiente:</a:t>
            </a:r>
          </a:p>
          <a:p>
            <a:pPr marL="514350" indent="-514350">
              <a:buAutoNum type="arabicPeriod"/>
            </a:pPr>
            <a:r>
              <a:rPr lang="es-MX" dirty="0" smtClean="0"/>
              <a:t>La información se trate de alguna de las hipótesis de excepción previstas en la ley;</a:t>
            </a:r>
          </a:p>
          <a:p>
            <a:pPr marL="514350" indent="-514350">
              <a:buAutoNum type="arabicPeriod"/>
            </a:pPr>
            <a:r>
              <a:rPr lang="es-MX" dirty="0" smtClean="0"/>
              <a:t>La liberación de la información amenace el interés protegido por la ley, o</a:t>
            </a:r>
          </a:p>
          <a:p>
            <a:pPr marL="514350" indent="-514350">
              <a:buAutoNum type="arabicPeriod"/>
            </a:pPr>
            <a:r>
              <a:rPr lang="es-MX" dirty="0" smtClean="0"/>
              <a:t>El daño que pueda producirse con la liberación de la información sea mayor que el interés público de conocer la información.</a:t>
            </a:r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63E131-359F-4843-936B-D17F522369BC}" type="slidenum">
              <a:rPr lang="es-ES" smtClean="0"/>
              <a:pPr>
                <a:defRPr/>
              </a:pPr>
              <a:t>34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Lineamiento del CG del IACIP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479028" y="571480"/>
            <a:ext cx="5307814" cy="5465859"/>
          </a:xfrm>
        </p:spPr>
        <p:txBody>
          <a:bodyPr>
            <a:normAutofit fontScale="85000" lnSpcReduction="20000"/>
          </a:bodyPr>
          <a:lstStyle/>
          <a:p>
            <a:pPr algn="just">
              <a:buFont typeface="Wingdings" pitchFamily="2" charset="2"/>
              <a:buChar char="§"/>
            </a:pPr>
            <a:r>
              <a:rPr lang="es-MX" dirty="0" smtClean="0"/>
              <a:t>A la solicitud de ratificación del acuerdo de reserva que presente el sujeto obligado, deberá acompañarse original y/o copias certificadas, de la información materia de dicho acuerdo.</a:t>
            </a:r>
          </a:p>
          <a:p>
            <a:pPr algn="just">
              <a:buFont typeface="Wingdings" pitchFamily="2" charset="2"/>
              <a:buChar char="§"/>
            </a:pPr>
            <a:r>
              <a:rPr lang="es-MX" dirty="0" smtClean="0"/>
              <a:t>Una vez admitida la solicitud el Secretario de Acuerdos y su Presidente, la radicarán en expediente, para que en 5 días hábiles siguientes, presente al pleno proyecto de resolución, el cual será aprobado por unanimidad o mayoría de votos del Consejo General.</a:t>
            </a:r>
          </a:p>
          <a:p>
            <a:pPr algn="just">
              <a:buFont typeface="Wingdings" pitchFamily="2" charset="2"/>
              <a:buChar char="§"/>
            </a:pPr>
            <a:r>
              <a:rPr lang="es-MX" dirty="0" smtClean="0"/>
              <a:t>Una vez aprobado, se le notifica al sujeto obligado.</a:t>
            </a:r>
            <a:endParaRPr lang="es-ES" dirty="0" smtClean="0"/>
          </a:p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EF9659-1B0B-487D-9EE9-AF408235D646}" type="slidenum">
              <a:rPr lang="es-ES" smtClean="0"/>
              <a:pPr>
                <a:defRPr/>
              </a:pPr>
              <a:t>35</a:t>
            </a:fld>
            <a:endParaRPr lang="es-E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 rot="-900000">
            <a:off x="6742788" y="103682"/>
            <a:ext cx="1435608" cy="4818888"/>
          </a:xfrm>
        </p:spPr>
        <p:txBody>
          <a:bodyPr>
            <a:normAutofit fontScale="90000"/>
          </a:bodyPr>
          <a:lstStyle/>
          <a:p>
            <a:r>
              <a:rPr lang="es-MX" dirty="0" smtClean="0"/>
              <a:t>Interrupción de plazo</a:t>
            </a:r>
            <a:endParaRPr lang="es-MX" dirty="0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285720" y="785794"/>
            <a:ext cx="5398955" cy="5088265"/>
          </a:xfrm>
        </p:spPr>
        <p:txBody>
          <a:bodyPr vert="horz"/>
          <a:lstStyle/>
          <a:p>
            <a:pPr algn="just">
              <a:buNone/>
            </a:pPr>
            <a:r>
              <a:rPr lang="es-MX" dirty="0" smtClean="0"/>
              <a:t>Cuando exista una solicitud de información previa a la aprobación de la clasificación de información ante el Consejo, con la recepción del acuerdo, se interrumpe el plazo señalado por la ley, para contestar las solicitudes de información.</a:t>
            </a:r>
          </a:p>
          <a:p>
            <a:pPr algn="just">
              <a:buNone/>
            </a:pPr>
            <a:r>
              <a:rPr lang="es-MX" dirty="0" smtClean="0"/>
              <a:t>(Art. 17)</a:t>
            </a:r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D6D31B-9686-4D34-A21D-3736219B9AB0}" type="slidenum">
              <a:rPr lang="es-ES" smtClean="0"/>
              <a:pPr>
                <a:defRPr/>
              </a:pPr>
              <a:t>36</a:t>
            </a:fld>
            <a:endParaRPr lang="es-ES"/>
          </a:p>
        </p:txBody>
      </p:sp>
      <p:pic>
        <p:nvPicPr>
          <p:cNvPr id="1026" name="Picture 2" descr="http://us.123rf.com/400wm/400/400/ktsdesign/ktsdesign0812/ktsdesign081200007/3995845-boton-de-parada-de-mas-de-blanco-el-concepto-de-cesacion-pausa-interrumpir-et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2" y="5429264"/>
            <a:ext cx="2809868" cy="1428736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/>
        <p:txBody>
          <a:bodyPr>
            <a:noAutofit/>
          </a:bodyPr>
          <a:lstStyle/>
          <a:p>
            <a:r>
              <a:rPr lang="es-MX" sz="4800" dirty="0" smtClean="0"/>
              <a:t>Información Confidencial</a:t>
            </a:r>
            <a:endParaRPr lang="es-MX" sz="4800" dirty="0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214282" y="642918"/>
            <a:ext cx="5398955" cy="5088265"/>
          </a:xfrm>
        </p:spPr>
        <p:txBody>
          <a:bodyPr vert="horz">
            <a:normAutofit fontScale="77500" lnSpcReduction="20000"/>
          </a:bodyPr>
          <a:lstStyle/>
          <a:p>
            <a:pPr marL="514350" indent="-514350" algn="just">
              <a:buAutoNum type="arabicPeriod"/>
            </a:pPr>
            <a:r>
              <a:rPr lang="es-MX" dirty="0" smtClean="0"/>
              <a:t>Los datos personales. Es la información concerniente a una persona física identificada o identificable.</a:t>
            </a:r>
          </a:p>
          <a:p>
            <a:pPr marL="514350" indent="-514350" algn="just">
              <a:buAutoNum type="arabicPeriod"/>
            </a:pPr>
            <a:r>
              <a:rPr lang="es-MX" dirty="0" smtClean="0"/>
              <a:t>La entregada por los particulares para la integración de censos.</a:t>
            </a:r>
          </a:p>
          <a:p>
            <a:pPr marL="514350" indent="-514350" algn="just">
              <a:buAutoNum type="arabicPeriod"/>
            </a:pPr>
            <a:r>
              <a:rPr lang="es-MX" dirty="0" smtClean="0"/>
              <a:t>La información de carácter personal, que se obtenga legalmente al intervenir comunicaciones privadas.</a:t>
            </a:r>
          </a:p>
          <a:p>
            <a:pPr marL="514350" indent="-514350" algn="just">
              <a:buAutoNum type="arabicPeriod"/>
            </a:pPr>
            <a:r>
              <a:rPr lang="es-MX" dirty="0" smtClean="0"/>
              <a:t>La información patrimonial de los servidores públicos.</a:t>
            </a:r>
          </a:p>
          <a:p>
            <a:pPr marL="514350" indent="-514350" algn="just">
              <a:buAutoNum type="arabicPeriod"/>
            </a:pPr>
            <a:r>
              <a:rPr lang="es-MX" dirty="0" smtClean="0"/>
              <a:t>La que pongan en riesgo la vida, integridad, patrimonio, seguridad, salud de las personas. (Art. 19).</a:t>
            </a:r>
            <a:endParaRPr lang="es-ES" dirty="0" smtClean="0"/>
          </a:p>
          <a:p>
            <a:pPr>
              <a:buNone/>
            </a:pPr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D6D31B-9686-4D34-A21D-3736219B9AB0}" type="slidenum">
              <a:rPr lang="es-ES" smtClean="0"/>
              <a:pPr>
                <a:defRPr/>
              </a:pPr>
              <a:t>37</a:t>
            </a:fld>
            <a:endParaRPr lang="es-ES"/>
          </a:p>
        </p:txBody>
      </p:sp>
      <p:pic>
        <p:nvPicPr>
          <p:cNvPr id="5" name="Picture 2" descr="C:\Documents and Settings\Alejandrina\Configuración local\Archivos temporales de Internet\Content.IE5\4YHOCKKH\MC900282916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0694" y="5072074"/>
            <a:ext cx="1595628" cy="1634947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76013" y="1140413"/>
            <a:ext cx="5899228" cy="5088265"/>
          </a:xfrm>
        </p:spPr>
        <p:txBody>
          <a:bodyPr vert="horz">
            <a:normAutofit/>
          </a:bodyPr>
          <a:lstStyle/>
          <a:p>
            <a:pPr algn="ctr">
              <a:buNone/>
            </a:pPr>
            <a:endParaRPr lang="es-MX" sz="4800" dirty="0" smtClean="0"/>
          </a:p>
          <a:p>
            <a:pPr algn="ctr">
              <a:buNone/>
            </a:pPr>
            <a:endParaRPr lang="es-MX" sz="4800" dirty="0" smtClean="0"/>
          </a:p>
          <a:p>
            <a:pPr algn="ctr">
              <a:buNone/>
            </a:pPr>
            <a:r>
              <a:rPr lang="es-MX" sz="6600" dirty="0" smtClean="0"/>
              <a:t>Medios de Impugnación</a:t>
            </a:r>
            <a:endParaRPr lang="es-MX" sz="6600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D6D31B-9686-4D34-A21D-3736219B9AB0}" type="slidenum">
              <a:rPr lang="es-ES" smtClean="0"/>
              <a:pPr>
                <a:defRPr/>
              </a:pPr>
              <a:t>38</a:t>
            </a:fld>
            <a:endParaRPr lang="es-ES"/>
          </a:p>
        </p:txBody>
      </p:sp>
      <p:pic>
        <p:nvPicPr>
          <p:cNvPr id="5" name="Picture 2" descr="http://t2.gstatic.com/images?q=tbn:ANd9GcTrCCAhebJCUeRLeT6mAddipSQQNNLeCO6wDA7KSbzxQOdf_UDnq8kNpBbQO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86512" y="571480"/>
            <a:ext cx="2387664" cy="230596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A9514B-48C4-4D08-8922-581D70E06E52}" type="slidenum">
              <a:rPr lang="es-ES" smtClean="0"/>
              <a:pPr>
                <a:defRPr/>
              </a:pPr>
              <a:t>39</a:t>
            </a:fld>
            <a:endParaRPr lang="es-ES"/>
          </a:p>
        </p:txBody>
      </p:sp>
      <p:sp>
        <p:nvSpPr>
          <p:cNvPr id="3" name="2 Rectángulo"/>
          <p:cNvSpPr/>
          <p:nvPr/>
        </p:nvSpPr>
        <p:spPr>
          <a:xfrm>
            <a:off x="714348" y="571480"/>
            <a:ext cx="792961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3200" dirty="0" smtClean="0"/>
              <a:t>RECURSO DE QUEJA (En materia de protección de datos personales).</a:t>
            </a:r>
          </a:p>
          <a:p>
            <a:pPr algn="just"/>
            <a:endParaRPr lang="es-MX" sz="3200" dirty="0" smtClean="0"/>
          </a:p>
          <a:p>
            <a:pPr algn="just"/>
            <a:endParaRPr lang="es-MX" sz="3200" dirty="0" smtClean="0"/>
          </a:p>
          <a:p>
            <a:pPr algn="just"/>
            <a:r>
              <a:rPr lang="es-MX" sz="3200" dirty="0" smtClean="0"/>
              <a:t>RECURSO DE REVOCACIÓN (En  materia de acceso a la información pública). A partir del 1 de enero de 2013.</a:t>
            </a:r>
            <a:endParaRPr lang="es-ES" sz="3200" dirty="0"/>
          </a:p>
        </p:txBody>
      </p:sp>
      <p:sp>
        <p:nvSpPr>
          <p:cNvPr id="4" name="3 Rectángulo"/>
          <p:cNvSpPr/>
          <p:nvPr/>
        </p:nvSpPr>
        <p:spPr>
          <a:xfrm>
            <a:off x="500034" y="4857760"/>
            <a:ext cx="4572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dirty="0" smtClean="0"/>
              <a:t>De la Ley de Transparencia y Acceso a la Información</a:t>
            </a:r>
            <a:endParaRPr lang="es-MX" sz="2800" dirty="0"/>
          </a:p>
        </p:txBody>
      </p:sp>
      <p:pic>
        <p:nvPicPr>
          <p:cNvPr id="5" name="Picture 2" descr="C:\Documents and Settings\Alejandrina\Configuración local\Archivos temporales de Internet\Content.IE5\NDZSER91\MC900211973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16" y="5357826"/>
            <a:ext cx="1810512" cy="9144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MX" sz="4800" dirty="0" smtClean="0"/>
              <a:t>Conceptos Básicos</a:t>
            </a:r>
            <a:endParaRPr lang="es-MX" sz="4800" dirty="0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357158" y="357166"/>
            <a:ext cx="6581279" cy="4229048"/>
          </a:xfrm>
        </p:spPr>
        <p:txBody>
          <a:bodyPr vert="horz">
            <a:normAutofit lnSpcReduction="10000"/>
          </a:bodyPr>
          <a:lstStyle/>
          <a:p>
            <a:pPr algn="just">
              <a:buNone/>
            </a:pPr>
            <a:r>
              <a:rPr lang="es-MX" dirty="0" smtClean="0"/>
              <a:t>    </a:t>
            </a:r>
            <a:r>
              <a:rPr lang="es-MX" b="1" u="sng" dirty="0" smtClean="0"/>
              <a:t>Transparencia</a:t>
            </a:r>
            <a:r>
              <a:rPr lang="es-MX" b="1" dirty="0" smtClean="0"/>
              <a:t>: </a:t>
            </a:r>
            <a:r>
              <a:rPr lang="es-MX" dirty="0" smtClean="0"/>
              <a:t>Es un medio que facilita la participación de la sociedad en la vida económica, política y cultural del Estado.</a:t>
            </a:r>
          </a:p>
          <a:p>
            <a:pPr algn="just"/>
            <a:endParaRPr lang="es-MX" dirty="0" smtClean="0"/>
          </a:p>
          <a:p>
            <a:pPr algn="just">
              <a:buNone/>
            </a:pPr>
            <a:r>
              <a:rPr lang="es-MX" dirty="0" smtClean="0"/>
              <a:t>    </a:t>
            </a:r>
            <a:r>
              <a:rPr lang="es-MX" b="1" u="sng" dirty="0" smtClean="0"/>
              <a:t>Máxima publicidad</a:t>
            </a:r>
            <a:r>
              <a:rPr lang="es-MX" b="1" dirty="0" smtClean="0"/>
              <a:t>: </a:t>
            </a:r>
            <a:r>
              <a:rPr lang="es-MX" dirty="0" smtClean="0"/>
              <a:t>Principio que orienta la forma de interpretar y aplicar la norma para que en caso de duda razonable, se opte por la publicidad de la misma.</a:t>
            </a:r>
            <a:endParaRPr lang="es-ES" dirty="0" smtClean="0"/>
          </a:p>
          <a:p>
            <a:pPr>
              <a:buNone/>
            </a:pPr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63E131-359F-4843-936B-D17F522369BC}" type="slidenum">
              <a:rPr lang="es-ES" smtClean="0"/>
              <a:pPr>
                <a:defRPr/>
              </a:pPr>
              <a:t>4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183882" y="4760430"/>
            <a:ext cx="5004753" cy="1299542"/>
          </a:xfrm>
        </p:spPr>
        <p:txBody>
          <a:bodyPr>
            <a:noAutofit/>
          </a:bodyPr>
          <a:lstStyle/>
          <a:p>
            <a:r>
              <a:rPr lang="es-MX" sz="4800" dirty="0" smtClean="0"/>
              <a:t>Recurso de Revocación</a:t>
            </a:r>
            <a:endParaRPr lang="es-MX" sz="4800" dirty="0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781854" y="984581"/>
            <a:ext cx="6581279" cy="3604759"/>
          </a:xfrm>
        </p:spPr>
        <p:txBody>
          <a:bodyPr vert="horz">
            <a:normAutofit fontScale="85000" lnSpcReduction="10000"/>
          </a:bodyPr>
          <a:lstStyle/>
          <a:p>
            <a:pPr algn="just">
              <a:buNone/>
            </a:pPr>
            <a:r>
              <a:rPr lang="es-ES" dirty="0" smtClean="0"/>
              <a:t>Se interpone por escrito o por medios electrónicos, dentro de los 15 días hábiles siguientes a la notificación o al vencimiento del plazo, con los requisitos que señala el artículo 52.</a:t>
            </a:r>
          </a:p>
          <a:p>
            <a:pPr algn="just">
              <a:buNone/>
            </a:pPr>
            <a:endParaRPr lang="es-ES" dirty="0" smtClean="0"/>
          </a:p>
          <a:p>
            <a:pPr algn="just">
              <a:buNone/>
            </a:pPr>
            <a:endParaRPr lang="es-ES" dirty="0" smtClean="0"/>
          </a:p>
          <a:p>
            <a:pPr algn="just">
              <a:buNone/>
            </a:pPr>
            <a:r>
              <a:rPr lang="es-ES" dirty="0" smtClean="0"/>
              <a:t>El Secretario Ejecutivo del IACIP, deberá radicar, integrar y substanciar el expediente.</a:t>
            </a:r>
          </a:p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63E131-359F-4843-936B-D17F522369BC}" type="slidenum">
              <a:rPr lang="es-ES" smtClean="0"/>
              <a:pPr>
                <a:defRPr/>
              </a:pPr>
              <a:t>40</a:t>
            </a:fld>
            <a:endParaRPr lang="es-ES"/>
          </a:p>
        </p:txBody>
      </p:sp>
      <p:pic>
        <p:nvPicPr>
          <p:cNvPr id="5" name="irc_mi" descr="http://www.comercioyjusticia.com.ar/wp-content/uploads/2010/11/Expediente-Digital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4572008"/>
            <a:ext cx="2143140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Flecha abajo"/>
          <p:cNvSpPr/>
          <p:nvPr/>
        </p:nvSpPr>
        <p:spPr>
          <a:xfrm>
            <a:off x="4143372" y="2786058"/>
            <a:ext cx="504056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</p:cSld>
  <p:clrMapOvr>
    <a:masterClrMapping/>
  </p:clrMapOvr>
  <p:transition spd="slow"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357158" y="428605"/>
            <a:ext cx="7072362" cy="5143536"/>
          </a:xfrm>
        </p:spPr>
        <p:txBody>
          <a:bodyPr vert="horz">
            <a:normAutofit fontScale="92500" lnSpcReduction="20000"/>
          </a:bodyPr>
          <a:lstStyle/>
          <a:p>
            <a:pPr algn="just">
              <a:buNone/>
            </a:pPr>
            <a:r>
              <a:rPr lang="es-MX" sz="2600" dirty="0" smtClean="0"/>
              <a:t>Si el escrito del recurso fuere oscuro e incompleto, se le requerirá al recurrente para que en 5 días aclare o complete, sino se tendrá por no presentado.</a:t>
            </a:r>
          </a:p>
          <a:p>
            <a:pPr algn="just">
              <a:buNone/>
            </a:pPr>
            <a:endParaRPr lang="es-MX" sz="2600" dirty="0" smtClean="0"/>
          </a:p>
          <a:p>
            <a:pPr algn="just">
              <a:buNone/>
            </a:pPr>
            <a:r>
              <a:rPr lang="es-MX" sz="2600" dirty="0" smtClean="0"/>
              <a:t>El Secretario Ejecutivo correrá traslado a la Unidad de Acceso para que en el término de 5 días rinda su informe justificado y remita constancias.</a:t>
            </a:r>
          </a:p>
          <a:p>
            <a:pPr algn="just"/>
            <a:endParaRPr lang="es-MX" sz="2600" dirty="0" smtClean="0"/>
          </a:p>
          <a:p>
            <a:pPr algn="just">
              <a:buNone/>
            </a:pPr>
            <a:r>
              <a:rPr lang="es-MX" sz="2600" dirty="0" smtClean="0"/>
              <a:t>Si la Unidad de Acceso niega la existencia del acto recurrido, se corre traslado al recurrente para que en 3 días pruebe la existencia, si no se </a:t>
            </a:r>
            <a:r>
              <a:rPr lang="es-MX" sz="2600" dirty="0" err="1" smtClean="0"/>
              <a:t>sobreseera</a:t>
            </a:r>
            <a:r>
              <a:rPr lang="es-MX" sz="2600" dirty="0" smtClean="0"/>
              <a:t>.</a:t>
            </a:r>
          </a:p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63E131-359F-4843-936B-D17F522369BC}" type="slidenum">
              <a:rPr lang="es-ES" smtClean="0"/>
              <a:pPr>
                <a:defRPr/>
              </a:pPr>
              <a:t>41</a:t>
            </a:fld>
            <a:endParaRPr lang="es-ES"/>
          </a:p>
        </p:txBody>
      </p:sp>
      <p:sp>
        <p:nvSpPr>
          <p:cNvPr id="5" name="4 Flecha abajo"/>
          <p:cNvSpPr/>
          <p:nvPr/>
        </p:nvSpPr>
        <p:spPr>
          <a:xfrm>
            <a:off x="3714744" y="1785926"/>
            <a:ext cx="504056" cy="288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5 Flecha abajo"/>
          <p:cNvSpPr/>
          <p:nvPr/>
        </p:nvSpPr>
        <p:spPr>
          <a:xfrm>
            <a:off x="3786182" y="3429000"/>
            <a:ext cx="504056" cy="288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781854" y="571480"/>
            <a:ext cx="7076294" cy="4572031"/>
          </a:xfrm>
        </p:spPr>
        <p:txBody>
          <a:bodyPr vert="horz">
            <a:normAutofit fontScale="85000" lnSpcReduction="10000"/>
          </a:bodyPr>
          <a:lstStyle/>
          <a:p>
            <a:pPr algn="just">
              <a:buNone/>
            </a:pPr>
            <a:r>
              <a:rPr lang="es-MX" dirty="0" smtClean="0"/>
              <a:t>Rendido el informe justificado, el Secretario Ejecutivo remitirá el recurso al Consejo General para que dentro de los 10 días hábiles siguientes emita resolución, confirmando, revocando o modificando.</a:t>
            </a:r>
          </a:p>
          <a:p>
            <a:pPr algn="just"/>
            <a:endParaRPr lang="es-MX" dirty="0" smtClean="0"/>
          </a:p>
          <a:p>
            <a:pPr algn="just">
              <a:buNone/>
            </a:pPr>
            <a:r>
              <a:rPr lang="es-MX" dirty="0" smtClean="0"/>
              <a:t>Si la resolución es favorable al recurrente, el CG deberá señalar plazo para su cumplimiento. </a:t>
            </a:r>
          </a:p>
          <a:p>
            <a:pPr algn="just">
              <a:buNone/>
            </a:pPr>
            <a:endParaRPr lang="es-MX" dirty="0" smtClean="0"/>
          </a:p>
          <a:p>
            <a:pPr algn="just">
              <a:buNone/>
            </a:pPr>
            <a:r>
              <a:rPr lang="es-MX" dirty="0" smtClean="0"/>
              <a:t>Toda resolución deberá notificarse dentro de los 3 días siguientes.</a:t>
            </a:r>
          </a:p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63E131-359F-4843-936B-D17F522369BC}" type="slidenum">
              <a:rPr lang="es-ES" smtClean="0"/>
              <a:pPr>
                <a:defRPr/>
              </a:pPr>
              <a:t>42</a:t>
            </a:fld>
            <a:endParaRPr lang="es-ES"/>
          </a:p>
        </p:txBody>
      </p:sp>
      <p:sp>
        <p:nvSpPr>
          <p:cNvPr id="5" name="4 Flecha abajo"/>
          <p:cNvSpPr/>
          <p:nvPr/>
        </p:nvSpPr>
        <p:spPr>
          <a:xfrm>
            <a:off x="4071934" y="2500306"/>
            <a:ext cx="504056" cy="2160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5 Flecha abajo"/>
          <p:cNvSpPr/>
          <p:nvPr/>
        </p:nvSpPr>
        <p:spPr>
          <a:xfrm>
            <a:off x="4000496" y="3714752"/>
            <a:ext cx="504056" cy="2160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7" name="Picture 2" descr="C:\Documents and Settings\Alejandrina Vargas\Configuración local\Archivos temporales de Internet\Content.IE5\6CZHS45Y\MP900442479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72132" y="4643446"/>
            <a:ext cx="2143140" cy="2071702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489575" y="3190154"/>
            <a:ext cx="7272207" cy="1886852"/>
          </a:xfrm>
        </p:spPr>
        <p:txBody>
          <a:bodyPr>
            <a:normAutofit/>
          </a:bodyPr>
          <a:lstStyle/>
          <a:p>
            <a:r>
              <a:rPr lang="es-MX" sz="5400" dirty="0" smtClean="0"/>
              <a:t>RESPONSABILIDADES Y SANCIONES</a:t>
            </a:r>
            <a:endParaRPr lang="es-MX" sz="5400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343CD5-95E0-46CC-BCDD-F370AC673CA1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 rot="-900000">
            <a:off x="6769341" y="329154"/>
            <a:ext cx="1435608" cy="5004306"/>
          </a:xfrm>
        </p:spPr>
        <p:txBody>
          <a:bodyPr>
            <a:noAutofit/>
          </a:bodyPr>
          <a:lstStyle/>
          <a:p>
            <a:r>
              <a:rPr lang="es-MX" dirty="0" smtClean="0"/>
              <a:t>Responsabilidades</a:t>
            </a:r>
            <a:endParaRPr lang="es-MX" dirty="0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357158" y="714356"/>
            <a:ext cx="5398955" cy="5088265"/>
          </a:xfrm>
        </p:spPr>
        <p:txBody>
          <a:bodyPr vert="horz">
            <a:normAutofit fontScale="85000" lnSpcReduction="20000"/>
          </a:bodyPr>
          <a:lstStyle/>
          <a:p>
            <a:pPr algn="just">
              <a:buNone/>
            </a:pPr>
            <a:r>
              <a:rPr lang="es-MX" dirty="0" smtClean="0"/>
              <a:t>1. Usar, sustraer, destruir, ocultar, inutilizar, divulgar o alterar, total o parcialmente de manera indebida información pública.</a:t>
            </a:r>
          </a:p>
          <a:p>
            <a:pPr algn="just">
              <a:buNone/>
            </a:pPr>
            <a:r>
              <a:rPr lang="es-MX" dirty="0" smtClean="0"/>
              <a:t>2. Actuar con negligencia, dolo o mala fe en la substanciación de las solicitudes de acceso a la información o en la divulgación de la misma.</a:t>
            </a:r>
          </a:p>
          <a:p>
            <a:pPr algn="just">
              <a:buNone/>
            </a:pPr>
            <a:r>
              <a:rPr lang="es-MX" dirty="0" smtClean="0"/>
              <a:t>3. Denegar intencionalmente información pública.</a:t>
            </a:r>
          </a:p>
          <a:p>
            <a:pPr algn="just">
              <a:buNone/>
            </a:pPr>
            <a:r>
              <a:rPr lang="es-MX" dirty="0" smtClean="0"/>
              <a:t>4. Clasificar como reservada o confidencial, información pública que no cumpla con lo que señala la ley.</a:t>
            </a:r>
          </a:p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D6D31B-9686-4D34-A21D-3736219B9AB0}" type="slidenum">
              <a:rPr lang="es-ES" smtClean="0"/>
              <a:pPr>
                <a:defRPr/>
              </a:pPr>
              <a:t>44</a:t>
            </a:fld>
            <a:endParaRPr lang="es-ES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28596" y="571480"/>
            <a:ext cx="5398955" cy="5088265"/>
          </a:xfrm>
        </p:spPr>
        <p:txBody>
          <a:bodyPr vert="horz">
            <a:normAutofit fontScale="85000" lnSpcReduction="20000"/>
          </a:bodyPr>
          <a:lstStyle/>
          <a:p>
            <a:pPr algn="just">
              <a:buNone/>
            </a:pPr>
            <a:r>
              <a:rPr lang="es-MX" dirty="0" smtClean="0"/>
              <a:t>5. Entregar información clasificada como reservada o confidencial.</a:t>
            </a:r>
          </a:p>
          <a:p>
            <a:pPr algn="just">
              <a:buNone/>
            </a:pPr>
            <a:r>
              <a:rPr lang="es-MX" dirty="0" smtClean="0"/>
              <a:t>6. Entregar intencionalmente de manera incompleta información pública requerida en una solicitud de acceso.</a:t>
            </a:r>
          </a:p>
          <a:p>
            <a:pPr algn="just">
              <a:buNone/>
            </a:pPr>
            <a:r>
              <a:rPr lang="es-MX" dirty="0" smtClean="0"/>
              <a:t>7. No proporcionar la información pública cuya entrega haya sido ordenada por la Unidad de Acceso o autoridad correspondiente.</a:t>
            </a:r>
          </a:p>
          <a:p>
            <a:pPr algn="just">
              <a:buNone/>
            </a:pPr>
            <a:r>
              <a:rPr lang="es-MX" dirty="0" smtClean="0"/>
              <a:t>8. La demora injustificada para proporcionar la información pública.</a:t>
            </a:r>
          </a:p>
          <a:p>
            <a:pPr algn="just">
              <a:buNone/>
            </a:pPr>
            <a:endParaRPr lang="es-MX" dirty="0" smtClean="0"/>
          </a:p>
          <a:p>
            <a:pPr algn="just">
              <a:buNone/>
            </a:pPr>
            <a:r>
              <a:rPr lang="es-MX" dirty="0" smtClean="0"/>
              <a:t>9. Proporcionar información falsa.</a:t>
            </a:r>
          </a:p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D6D31B-9686-4D34-A21D-3736219B9AB0}" type="slidenum">
              <a:rPr lang="es-ES" smtClean="0"/>
              <a:pPr>
                <a:defRPr/>
              </a:pPr>
              <a:t>45</a:t>
            </a:fld>
            <a:endParaRPr lang="es-ES"/>
          </a:p>
        </p:txBody>
      </p:sp>
      <p:pic>
        <p:nvPicPr>
          <p:cNvPr id="5" name="irc_mi" descr="http://conunasolaneurona.files.wordpress.com/2012/04/funcionario-blindado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86512" y="3000372"/>
            <a:ext cx="2643206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357158" y="928670"/>
            <a:ext cx="5398955" cy="5088265"/>
          </a:xfrm>
        </p:spPr>
        <p:txBody>
          <a:bodyPr vert="horz"/>
          <a:lstStyle/>
          <a:p>
            <a:pPr algn="just">
              <a:buNone/>
            </a:pPr>
            <a:r>
              <a:rPr lang="es-MX" dirty="0" smtClean="0"/>
              <a:t>    A quienes incurran en las responsabilidades a las que hemos hecho referencia, se les aplicaran las sanciones y procedimientos previstos en la Ley de Responsabilidades Administrativas de los Servidores Públicos del Estado o en otras leyes aplicables.</a:t>
            </a:r>
            <a:endParaRPr lang="es-ES" dirty="0" smtClean="0"/>
          </a:p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D6D31B-9686-4D34-A21D-3736219B9AB0}" type="slidenum">
              <a:rPr lang="es-ES" smtClean="0"/>
              <a:pPr>
                <a:defRPr/>
              </a:pPr>
              <a:t>46</a:t>
            </a:fld>
            <a:endParaRPr lang="es-ES"/>
          </a:p>
        </p:txBody>
      </p:sp>
      <p:pic>
        <p:nvPicPr>
          <p:cNvPr id="5" name="irc_mi" descr="https://encrypted-tbn3.gstatic.com/images?q=tbn:ANd9GcTsUiYJtUrSFtBeXUTVR05hHqV_QrjtPwm0DXjzvR_pNb0NyMms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7950" y="4071942"/>
            <a:ext cx="207645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Título"/>
          <p:cNvSpPr>
            <a:spLocks noGrp="1"/>
          </p:cNvSpPr>
          <p:nvPr>
            <p:ph type="title"/>
          </p:nvPr>
        </p:nvSpPr>
        <p:spPr>
          <a:xfrm>
            <a:off x="3786182" y="0"/>
            <a:ext cx="5064953" cy="798787"/>
          </a:xfrm>
        </p:spPr>
        <p:txBody>
          <a:bodyPr/>
          <a:lstStyle/>
          <a:p>
            <a:pPr algn="l"/>
            <a:r>
              <a:rPr lang="es-MX" dirty="0" smtClean="0"/>
              <a:t>Sanciones</a:t>
            </a:r>
            <a:endParaRPr lang="es-MX" dirty="0"/>
          </a:p>
        </p:txBody>
      </p:sp>
      <p:sp>
        <p:nvSpPr>
          <p:cNvPr id="8" name="7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s-ES" dirty="0"/>
          </a:p>
        </p:txBody>
      </p:sp>
      <p:sp>
        <p:nvSpPr>
          <p:cNvPr id="6" name="5 Rectángulo"/>
          <p:cNvSpPr/>
          <p:nvPr/>
        </p:nvSpPr>
        <p:spPr>
          <a:xfrm>
            <a:off x="2428860" y="1285860"/>
            <a:ext cx="621510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2000" dirty="0" smtClean="0"/>
              <a:t>La </a:t>
            </a:r>
            <a:r>
              <a:rPr lang="es-MX" sz="2000" b="1" dirty="0" smtClean="0"/>
              <a:t>inobservancia</a:t>
            </a:r>
            <a:r>
              <a:rPr lang="es-MX" sz="2000" dirty="0" smtClean="0"/>
              <a:t> a las disposiciones en materia de acceso a la información y el </a:t>
            </a:r>
            <a:r>
              <a:rPr lang="es-MX" sz="2000" b="1" dirty="0" smtClean="0"/>
              <a:t>desacato</a:t>
            </a:r>
            <a:r>
              <a:rPr lang="es-MX" sz="2000" dirty="0" smtClean="0"/>
              <a:t> a la resolución que recaiga a un recurso de los previstos por la Ley, serán sancionados por el Consejo General. Otorgarán la Garantía de audiencia.</a:t>
            </a:r>
          </a:p>
          <a:p>
            <a:endParaRPr lang="es-MX" sz="2000" dirty="0" smtClean="0"/>
          </a:p>
          <a:p>
            <a:pPr marL="45720" indent="0">
              <a:buNone/>
            </a:pPr>
            <a:r>
              <a:rPr lang="es-MX" sz="2000" dirty="0" smtClean="0"/>
              <a:t>                                           Apercibimiento,        </a:t>
            </a:r>
            <a:r>
              <a:rPr lang="es-MX" sz="2000" b="1" dirty="0" smtClean="0"/>
              <a:t>Medios de apremio</a:t>
            </a:r>
            <a:r>
              <a:rPr lang="es-MX" sz="2000" dirty="0" smtClean="0"/>
              <a:t>     Amonestación, o</a:t>
            </a:r>
          </a:p>
          <a:p>
            <a:pPr marL="45720" indent="0">
              <a:buNone/>
            </a:pPr>
            <a:r>
              <a:rPr lang="es-MX" sz="2000" dirty="0" smtClean="0"/>
              <a:t>                                           Aviso al superior jerárquico</a:t>
            </a:r>
          </a:p>
          <a:p>
            <a:pPr marL="45720" indent="0">
              <a:buNone/>
            </a:pPr>
            <a:endParaRPr lang="es-MX" sz="2000" dirty="0" smtClean="0"/>
          </a:p>
          <a:p>
            <a:pPr marL="45720" indent="0">
              <a:buNone/>
            </a:pPr>
            <a:endParaRPr lang="es-MX" sz="2000" dirty="0" smtClean="0"/>
          </a:p>
          <a:p>
            <a:pPr marL="45720" indent="0">
              <a:buNone/>
            </a:pPr>
            <a:r>
              <a:rPr lang="es-MX" sz="2000" dirty="0" smtClean="0"/>
              <a:t> </a:t>
            </a:r>
            <a:r>
              <a:rPr lang="es-MX" sz="2000" b="1" dirty="0" smtClean="0"/>
              <a:t>Sanciones  </a:t>
            </a:r>
            <a:r>
              <a:rPr lang="es-MX" sz="2000" dirty="0" smtClean="0"/>
              <a:t>       Multa (1-50 días de salario min.), o</a:t>
            </a:r>
          </a:p>
          <a:p>
            <a:pPr marL="45720" indent="0">
              <a:buNone/>
            </a:pPr>
            <a:r>
              <a:rPr lang="es-MX" sz="2000" dirty="0" smtClean="0"/>
              <a:t>                              Destitución.</a:t>
            </a:r>
            <a:endParaRPr lang="es-MX" sz="2000" dirty="0"/>
          </a:p>
        </p:txBody>
      </p:sp>
      <p:sp>
        <p:nvSpPr>
          <p:cNvPr id="9" name="8 Abrir llave"/>
          <p:cNvSpPr/>
          <p:nvPr/>
        </p:nvSpPr>
        <p:spPr>
          <a:xfrm>
            <a:off x="5000628" y="3357562"/>
            <a:ext cx="288032" cy="1152128"/>
          </a:xfrm>
          <a:prstGeom prst="leftBrace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" name="9 Abrir llave"/>
          <p:cNvSpPr/>
          <p:nvPr/>
        </p:nvSpPr>
        <p:spPr>
          <a:xfrm>
            <a:off x="4071934" y="4572008"/>
            <a:ext cx="288032" cy="1152128"/>
          </a:xfrm>
          <a:prstGeom prst="leftBrace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11" name="Picture 2" descr="C:\Documents and Settings\Alejandrina\Configuración local\Archivos temporales de Internet\Content.IE5\I4SZA4JB\MP900443913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2571744"/>
            <a:ext cx="1293624" cy="2016224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orient="vert"/>
          </p:nvPr>
        </p:nvSpPr>
        <p:spPr>
          <a:xfrm rot="20700000">
            <a:off x="6792913" y="511175"/>
            <a:ext cx="1436687" cy="4819650"/>
          </a:xfrm>
        </p:spPr>
        <p:txBody>
          <a:bodyPr/>
          <a:lstStyle/>
          <a:p>
            <a:pPr algn="ctr" eaLnBrk="1" hangingPunct="1">
              <a:defRPr/>
            </a:pPr>
            <a:endParaRPr lang="es-ES" dirty="0" smtClean="0">
              <a:effectLst>
                <a:outerShdw blurRad="38100" dist="38100" dir="2700000" algn="tl">
                  <a:srgbClr val="318FC5"/>
                </a:outerShdw>
              </a:effectLst>
              <a:latin typeface="Trebuchet MS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type="body" orient="vert" idx="1"/>
          </p:nvPr>
        </p:nvSpPr>
        <p:spPr>
          <a:xfrm rot="16200000">
            <a:off x="425451" y="-57150"/>
            <a:ext cx="5700712" cy="6192837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s-MX" sz="1500" dirty="0" smtClean="0">
                <a:solidFill>
                  <a:srgbClr val="0A9BCB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endParaRPr lang="es-ES" sz="2200" dirty="0" smtClean="0">
              <a:effectLst>
                <a:outerShdw blurRad="38100" dist="38100" dir="2700000" algn="tl">
                  <a:srgbClr val="318FC5"/>
                </a:outerShdw>
              </a:effectLst>
            </a:endParaRPr>
          </a:p>
        </p:txBody>
      </p:sp>
      <p:sp>
        <p:nvSpPr>
          <p:cNvPr id="16388" name="3 Marcador de número de diapositiva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D4AF26D-A55F-4CFE-9A4B-0570FA6993D7}" type="slidenum">
              <a:rPr lang="es-ES" smtClean="0"/>
              <a:pPr/>
              <a:t>5</a:t>
            </a:fld>
            <a:endParaRPr lang="es-ES" smtClean="0"/>
          </a:p>
        </p:txBody>
      </p:sp>
      <p:sp>
        <p:nvSpPr>
          <p:cNvPr id="15" name="14 Rectángulo"/>
          <p:cNvSpPr/>
          <p:nvPr/>
        </p:nvSpPr>
        <p:spPr>
          <a:xfrm>
            <a:off x="285720" y="571480"/>
            <a:ext cx="600079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2400" b="1" u="sng" dirty="0" smtClean="0"/>
              <a:t>Información Pública</a:t>
            </a:r>
            <a:r>
              <a:rPr lang="es-MX" sz="2400" b="1" dirty="0" smtClean="0"/>
              <a:t>: </a:t>
            </a:r>
            <a:r>
              <a:rPr lang="es-MX" sz="2400" dirty="0" smtClean="0"/>
              <a:t>Documento público, que se recopile, procesen o posean los sujetos obligados.</a:t>
            </a:r>
          </a:p>
          <a:p>
            <a:pPr algn="just"/>
            <a:endParaRPr lang="es-MX" sz="2400" dirty="0" smtClean="0"/>
          </a:p>
          <a:p>
            <a:pPr algn="just"/>
            <a:r>
              <a:rPr lang="es-MX" sz="2400" b="1" u="sng" dirty="0" smtClean="0"/>
              <a:t>Documento</a:t>
            </a:r>
            <a:r>
              <a:rPr lang="es-MX" sz="2400" b="1" dirty="0" smtClean="0"/>
              <a:t>:</a:t>
            </a:r>
            <a:r>
              <a:rPr lang="es-MX" sz="2400" dirty="0" smtClean="0"/>
              <a:t> Expedientes, reportes, estudios, actas, resoluciones, oficios, correspondencia, etc.</a:t>
            </a:r>
          </a:p>
          <a:p>
            <a:pPr algn="just"/>
            <a:endParaRPr lang="es-MX" sz="2400" dirty="0" smtClean="0"/>
          </a:p>
          <a:p>
            <a:pPr algn="just"/>
            <a:r>
              <a:rPr lang="es-MX" sz="2400" b="1" u="sng" dirty="0" smtClean="0"/>
              <a:t>Expediente</a:t>
            </a:r>
            <a:r>
              <a:rPr lang="es-MX" sz="2400" b="1" dirty="0" smtClean="0"/>
              <a:t>:</a:t>
            </a:r>
            <a:r>
              <a:rPr lang="es-MX" sz="2400" dirty="0" smtClean="0"/>
              <a:t> Unidad documental constituida por uno o varios documentos públicos, ordenados y relacionados por un mismo asunto.</a:t>
            </a:r>
            <a:endParaRPr lang="es-ES" sz="2400" dirty="0"/>
          </a:p>
        </p:txBody>
      </p:sp>
      <p:pic>
        <p:nvPicPr>
          <p:cNvPr id="16" name="Picture 2" descr="C:\Documents and Settings\Alejandrina\Configuración local\Archivos temporales de Internet\Content.IE5\15L418CM\MC900432636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768" y="2786058"/>
            <a:ext cx="1714500" cy="17145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1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183882" y="4760430"/>
            <a:ext cx="5004753" cy="1299542"/>
          </a:xfrm>
        </p:spPr>
        <p:txBody>
          <a:bodyPr>
            <a:normAutofit fontScale="90000"/>
          </a:bodyPr>
          <a:lstStyle/>
          <a:p>
            <a:r>
              <a:rPr lang="es-MX" sz="5300" dirty="0" smtClean="0"/>
              <a:t>Sujetos Obligados</a:t>
            </a:r>
            <a:endParaRPr lang="es-MX" sz="5300" dirty="0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392007" y="582257"/>
            <a:ext cx="6963011" cy="4399083"/>
          </a:xfrm>
        </p:spPr>
        <p:txBody>
          <a:bodyPr vert="horz">
            <a:normAutofit fontScale="85000" lnSpcReduction="20000"/>
          </a:bodyPr>
          <a:lstStyle/>
          <a:p>
            <a:pPr>
              <a:buFont typeface="Wingdings" pitchFamily="2" charset="2"/>
              <a:buChar char="ü"/>
            </a:pPr>
            <a:r>
              <a:rPr lang="es-MX" dirty="0" smtClean="0">
                <a:latin typeface="Trebuchet MS" pitchFamily="34" charset="0"/>
                <a:cs typeface="Tahoma" pitchFamily="34" charset="0"/>
              </a:rPr>
              <a:t>El Poder Legislativo; </a:t>
            </a:r>
          </a:p>
          <a:p>
            <a:pPr>
              <a:buFont typeface="Wingdings" pitchFamily="2" charset="2"/>
              <a:buChar char="ü"/>
            </a:pPr>
            <a:r>
              <a:rPr lang="es-MX" dirty="0" smtClean="0">
                <a:latin typeface="Trebuchet MS" pitchFamily="34" charset="0"/>
                <a:cs typeface="Tahoma" pitchFamily="34" charset="0"/>
              </a:rPr>
              <a:t>El Poder Ejecutivo; </a:t>
            </a:r>
          </a:p>
          <a:p>
            <a:pPr>
              <a:buFont typeface="Wingdings" pitchFamily="2" charset="2"/>
              <a:buChar char="ü"/>
            </a:pPr>
            <a:r>
              <a:rPr lang="es-MX" dirty="0" smtClean="0">
                <a:latin typeface="Trebuchet MS" pitchFamily="34" charset="0"/>
                <a:cs typeface="Tahoma" pitchFamily="34" charset="0"/>
              </a:rPr>
              <a:t>El Poder Judicial; </a:t>
            </a:r>
          </a:p>
          <a:p>
            <a:pPr>
              <a:buFont typeface="Wingdings" pitchFamily="2" charset="2"/>
              <a:buChar char="ü"/>
            </a:pPr>
            <a:r>
              <a:rPr lang="es-MX" dirty="0" smtClean="0">
                <a:latin typeface="Trebuchet MS" pitchFamily="34" charset="0"/>
                <a:cs typeface="Tahoma" pitchFamily="34" charset="0"/>
              </a:rPr>
              <a:t>Los Ayuntamientos; </a:t>
            </a:r>
          </a:p>
          <a:p>
            <a:pPr>
              <a:buFont typeface="Wingdings" pitchFamily="2" charset="2"/>
              <a:buChar char="ü"/>
            </a:pPr>
            <a:r>
              <a:rPr lang="es-MX" dirty="0" smtClean="0">
                <a:latin typeface="Trebuchet MS" pitchFamily="34" charset="0"/>
                <a:cs typeface="Tahoma" pitchFamily="34" charset="0"/>
              </a:rPr>
              <a:t>Los Organismos Autónomos; </a:t>
            </a:r>
          </a:p>
          <a:p>
            <a:pPr algn="just">
              <a:buFont typeface="Wingdings" pitchFamily="2" charset="2"/>
              <a:buChar char="ü"/>
            </a:pPr>
            <a:r>
              <a:rPr lang="es-MX" dirty="0" smtClean="0">
                <a:latin typeface="Trebuchet MS" pitchFamily="34" charset="0"/>
                <a:cs typeface="Tahoma" pitchFamily="34" charset="0"/>
              </a:rPr>
              <a:t>Organismos descentralizados, empresas de participación estatal, fideicomisos, dependencias o entidades estatales o municipales; y</a:t>
            </a:r>
          </a:p>
          <a:p>
            <a:pPr algn="just">
              <a:buFont typeface="Wingdings" pitchFamily="2" charset="2"/>
              <a:buChar char="ü"/>
            </a:pPr>
            <a:r>
              <a:rPr lang="es-MX" dirty="0" smtClean="0">
                <a:latin typeface="Trebuchet MS" pitchFamily="34" charset="0"/>
                <a:cs typeface="Tahoma" pitchFamily="34" charset="0"/>
              </a:rPr>
              <a:t>Cualquier entidad, organismo u organización que reciba recursos públicos del Estado.</a:t>
            </a:r>
          </a:p>
          <a:p>
            <a:pPr>
              <a:buNone/>
            </a:pPr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63E131-359F-4843-936B-D17F522369BC}" type="slidenum">
              <a:rPr lang="es-ES" smtClean="0"/>
              <a:pPr>
                <a:defRPr/>
              </a:pPr>
              <a:t>6</a:t>
            </a:fld>
            <a:endParaRPr lang="es-ES"/>
          </a:p>
        </p:txBody>
      </p:sp>
      <p:pic>
        <p:nvPicPr>
          <p:cNvPr id="11" name="Picture 3" descr="Y:\Jefatura de Capacitacion\Pictures\DATOS PERSONAL\sujetos obligado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43570" y="285728"/>
            <a:ext cx="2990850" cy="1524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863257" y="5301208"/>
            <a:ext cx="5381151" cy="1299542"/>
          </a:xfrm>
        </p:spPr>
        <p:txBody>
          <a:bodyPr>
            <a:normAutofit fontScale="90000"/>
          </a:bodyPr>
          <a:lstStyle/>
          <a:p>
            <a:r>
              <a:rPr lang="es-MX" dirty="0" smtClean="0"/>
              <a:t>Obligaciones de los Sujetos Obligados</a:t>
            </a:r>
            <a:endParaRPr lang="es-MX" sz="4900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63E131-359F-4843-936B-D17F522369BC}" type="slidenum">
              <a:rPr lang="es-ES" smtClean="0"/>
              <a:pPr>
                <a:defRPr/>
              </a:pPr>
              <a:t>7</a:t>
            </a:fld>
            <a:endParaRPr lang="es-ES"/>
          </a:p>
        </p:txBody>
      </p:sp>
      <p:sp>
        <p:nvSpPr>
          <p:cNvPr id="16" name="15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72897" y="428604"/>
            <a:ext cx="7068113" cy="4572032"/>
          </a:xfrm>
        </p:spPr>
        <p:txBody>
          <a:bodyPr vert="horz">
            <a:normAutofit/>
          </a:bodyPr>
          <a:lstStyle/>
          <a:p>
            <a:pPr marL="514350" indent="-514350" algn="just">
              <a:buAutoNum type="arabicPeriod"/>
            </a:pPr>
            <a:r>
              <a:rPr lang="es-MX" dirty="0" smtClean="0"/>
              <a:t>Hacer transparente su gestión.</a:t>
            </a:r>
          </a:p>
          <a:p>
            <a:pPr marL="514350" indent="-514350" algn="just">
              <a:buNone/>
            </a:pPr>
            <a:endParaRPr lang="es-MX" dirty="0" smtClean="0"/>
          </a:p>
          <a:p>
            <a:pPr marL="514350" indent="-514350" algn="just">
              <a:buNone/>
            </a:pPr>
            <a:r>
              <a:rPr lang="es-MX" dirty="0" smtClean="0">
                <a:solidFill>
                  <a:srgbClr val="FFFF00"/>
                </a:solidFill>
              </a:rPr>
              <a:t>2. </a:t>
            </a:r>
            <a:r>
              <a:rPr lang="es-MX" dirty="0" smtClean="0"/>
              <a:t>Favorecer la rendición de cuentas a la población.</a:t>
            </a:r>
          </a:p>
          <a:p>
            <a:pPr marL="514350" indent="-514350" algn="just">
              <a:buNone/>
            </a:pPr>
            <a:r>
              <a:rPr lang="es-MX" dirty="0" smtClean="0">
                <a:solidFill>
                  <a:srgbClr val="FFFF00"/>
                </a:solidFill>
              </a:rPr>
              <a:t>3. </a:t>
            </a:r>
            <a:r>
              <a:rPr lang="es-MX" dirty="0" smtClean="0"/>
              <a:t>Proteger los datos personales que posean.</a:t>
            </a:r>
          </a:p>
          <a:p>
            <a:pPr marL="514350" indent="-514350" algn="just">
              <a:buNone/>
            </a:pPr>
            <a:r>
              <a:rPr lang="es-MX" dirty="0" smtClean="0">
                <a:solidFill>
                  <a:srgbClr val="FFFF00"/>
                </a:solidFill>
              </a:rPr>
              <a:t>4. </a:t>
            </a:r>
            <a:r>
              <a:rPr lang="es-MX" dirty="0" smtClean="0"/>
              <a:t>Organizar, clasificar y manejar con eficiencia los archivos y documentos. </a:t>
            </a:r>
            <a:endParaRPr lang="es-ES" dirty="0" smtClean="0"/>
          </a:p>
          <a:p>
            <a:endParaRPr lang="es-MX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 rot="-900000">
            <a:off x="3430771" y="5111668"/>
            <a:ext cx="5004753" cy="1299542"/>
          </a:xfrm>
        </p:spPr>
        <p:txBody>
          <a:bodyPr>
            <a:normAutofit/>
          </a:bodyPr>
          <a:lstStyle/>
          <a:p>
            <a:endParaRPr lang="es-MX" dirty="0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 rot="-900000">
            <a:off x="547927" y="736720"/>
            <a:ext cx="6861982" cy="4486574"/>
          </a:xfrm>
        </p:spPr>
        <p:txBody>
          <a:bodyPr vert="horz">
            <a:normAutofit/>
          </a:bodyPr>
          <a:lstStyle/>
          <a:p>
            <a:pPr algn="just">
              <a:buNone/>
            </a:pPr>
            <a:r>
              <a:rPr lang="es-MX" dirty="0" smtClean="0">
                <a:solidFill>
                  <a:srgbClr val="FFFF00"/>
                </a:solidFill>
              </a:rPr>
              <a:t>5. </a:t>
            </a:r>
            <a:r>
              <a:rPr lang="es-MX" dirty="0" smtClean="0"/>
              <a:t>Publicar los acuerdos o reglamentos que faciliten el cumplimiento de la ley.</a:t>
            </a:r>
          </a:p>
          <a:p>
            <a:pPr algn="just">
              <a:buNone/>
            </a:pPr>
            <a:r>
              <a:rPr lang="es-MX" dirty="0" smtClean="0">
                <a:solidFill>
                  <a:srgbClr val="FFFF00"/>
                </a:solidFill>
              </a:rPr>
              <a:t>6. </a:t>
            </a:r>
            <a:r>
              <a:rPr lang="es-MX" dirty="0" smtClean="0"/>
              <a:t>Establecer su Unidad de Acceso a la información pública y nombrar al titular.</a:t>
            </a:r>
          </a:p>
          <a:p>
            <a:pPr algn="just">
              <a:buNone/>
            </a:pPr>
            <a:r>
              <a:rPr lang="es-MX" dirty="0" smtClean="0">
                <a:solidFill>
                  <a:srgbClr val="FFFF00"/>
                </a:solidFill>
              </a:rPr>
              <a:t>7. </a:t>
            </a:r>
            <a:r>
              <a:rPr lang="es-MX" dirty="0" smtClean="0"/>
              <a:t>Preparar la automatización, presentación, contenido e integración de la información, para su disposición en medios electrónicos.  (Art. 10)</a:t>
            </a:r>
            <a:endParaRPr lang="es-ES" dirty="0" smtClean="0"/>
          </a:p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63E131-359F-4843-936B-D17F522369BC}" type="slidenum">
              <a:rPr lang="es-ES" smtClean="0"/>
              <a:pPr>
                <a:defRPr/>
              </a:pPr>
              <a:t>8</a:t>
            </a:fld>
            <a:endParaRPr lang="es-ES"/>
          </a:p>
        </p:txBody>
      </p:sp>
      <p:pic>
        <p:nvPicPr>
          <p:cNvPr id="14" name="Picture 2" descr="C:\Archivos de programa\Microsoft Office\MEDIA\CAGCAT10\j0195384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72198" y="4643446"/>
            <a:ext cx="1795882" cy="183337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286116" y="5357826"/>
            <a:ext cx="5004753" cy="1299542"/>
          </a:xfrm>
        </p:spPr>
        <p:txBody>
          <a:bodyPr>
            <a:normAutofit fontScale="90000"/>
          </a:bodyPr>
          <a:lstStyle/>
          <a:p>
            <a:r>
              <a:rPr lang="es-MX" dirty="0" smtClean="0"/>
              <a:t>Atribuciones de las Unidades de Acceso</a:t>
            </a:r>
            <a:endParaRPr lang="es-MX" dirty="0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28596" y="571480"/>
            <a:ext cx="6581279" cy="4072552"/>
          </a:xfrm>
        </p:spPr>
        <p:txBody>
          <a:bodyPr vert="horz">
            <a:normAutofit fontScale="92500" lnSpcReduction="10000"/>
          </a:bodyPr>
          <a:lstStyle/>
          <a:p>
            <a:pPr algn="just">
              <a:buNone/>
            </a:pPr>
            <a:r>
              <a:rPr lang="es-MX" dirty="0" smtClean="0"/>
              <a:t>1. Recabar y difundir la información pública del art. 11.</a:t>
            </a:r>
          </a:p>
          <a:p>
            <a:pPr algn="just"/>
            <a:endParaRPr lang="es-MX" dirty="0" smtClean="0"/>
          </a:p>
          <a:p>
            <a:pPr algn="just">
              <a:buNone/>
            </a:pPr>
            <a:r>
              <a:rPr lang="es-MX" dirty="0" smtClean="0"/>
              <a:t>2. Recibir y despachar las solicitudes de acceso a la información pública.</a:t>
            </a:r>
          </a:p>
          <a:p>
            <a:pPr algn="just">
              <a:buNone/>
            </a:pPr>
            <a:endParaRPr lang="es-MX" dirty="0" smtClean="0"/>
          </a:p>
          <a:p>
            <a:pPr algn="just">
              <a:buNone/>
            </a:pPr>
            <a:r>
              <a:rPr lang="es-MX" dirty="0" smtClean="0"/>
              <a:t>3. Auxiliar a los particulares en la elaboración de solicitudes de información y en su caso orientarlos.</a:t>
            </a:r>
          </a:p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63E131-359F-4843-936B-D17F522369BC}" type="slidenum">
              <a:rPr lang="es-ES" smtClean="0"/>
              <a:pPr>
                <a:defRPr/>
              </a:pPr>
              <a:t>9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Centrado">
  <a:themeElements>
    <a:clrScheme name="Centrado">
      <a:dk1>
        <a:sysClr val="windowText" lastClr="000000"/>
      </a:dk1>
      <a:lt1>
        <a:sysClr val="window" lastClr="FFFFFF"/>
      </a:lt1>
      <a:dk2>
        <a:srgbClr val="318FC5"/>
      </a:dk2>
      <a:lt2>
        <a:srgbClr val="AEE8FB"/>
      </a:lt2>
      <a:accent1>
        <a:srgbClr val="76C5EF"/>
      </a:accent1>
      <a:accent2>
        <a:srgbClr val="FEA022"/>
      </a:accent2>
      <a:accent3>
        <a:srgbClr val="FF6700"/>
      </a:accent3>
      <a:accent4>
        <a:srgbClr val="70A525"/>
      </a:accent4>
      <a:accent5>
        <a:srgbClr val="A5D848"/>
      </a:accent5>
      <a:accent6>
        <a:srgbClr val="20768C"/>
      </a:accent6>
      <a:hlink>
        <a:srgbClr val="7AB6E8"/>
      </a:hlink>
      <a:folHlink>
        <a:srgbClr val="83B0D3"/>
      </a:folHlink>
    </a:clrScheme>
    <a:fontScheme name="Centrado">
      <a:majorFont>
        <a:latin typeface="Rockwell"/>
        <a:ea typeface=""/>
        <a:cs typeface=""/>
        <a:font script="Grek" typeface="Cambria"/>
        <a:font script="Cyrl" typeface="Cambria"/>
        <a:font script="Jpan" typeface="ＭＳ 明朝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ＭＳ 明朝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entrado">
      <a:fillStyleLst>
        <a:solidFill>
          <a:schemeClr val="phClr"/>
        </a:solidFill>
        <a:gradFill rotWithShape="1">
          <a:gsLst>
            <a:gs pos="0">
              <a:schemeClr val="phClr">
                <a:tint val="14000"/>
                <a:satMod val="180000"/>
                <a:lumMod val="100000"/>
              </a:schemeClr>
            </a:gs>
            <a:gs pos="42000">
              <a:schemeClr val="phClr">
                <a:tint val="40000"/>
                <a:satMod val="160000"/>
                <a:lumMod val="94000"/>
              </a:schemeClr>
            </a:gs>
            <a:gs pos="100000">
              <a:schemeClr val="phClr">
                <a:tint val="94000"/>
                <a:satMod val="140000"/>
              </a:schemeClr>
            </a:gs>
          </a:gsLst>
          <a:lin ang="5160000" scaled="1"/>
        </a:gradFill>
        <a:gradFill rotWithShape="1">
          <a:gsLst>
            <a:gs pos="38000">
              <a:schemeClr val="phClr">
                <a:satMod val="120000"/>
              </a:schemeClr>
            </a:gs>
            <a:gs pos="100000">
              <a:schemeClr val="phClr">
                <a:shade val="60000"/>
                <a:satMod val="180000"/>
                <a:lumMod val="70000"/>
              </a:schemeClr>
            </a:gs>
          </a:gsLst>
          <a:lin ang="4680000" scaled="0"/>
        </a:gradFill>
      </a:fillStyleLst>
      <a:lnStyleLst>
        <a:ln w="12700" cap="flat" cmpd="sng" algn="ctr">
          <a:solidFill>
            <a:schemeClr val="phClr">
              <a:shade val="50000"/>
            </a:schemeClr>
          </a:solidFill>
          <a:prstDash val="solid"/>
        </a:ln>
        <a:ln w="2540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76200" dist="25400" dir="5400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152400" h="63500" prst="softRound"/>
          </a:sp3d>
        </a:effectStyle>
        <a:effectStyle>
          <a:effectLst>
            <a:outerShdw blurRad="107950" dist="12700" dir="5040000" rotWithShape="0">
              <a:srgbClr val="000000">
                <a:alpha val="5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9800000"/>
            </a:lightRig>
          </a:scene3d>
          <a:sp3d prstMaterial="plastic">
            <a:bevelT h="63500" prst="softRound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  <a:satMod val="140000"/>
                <a:lumMod val="120000"/>
              </a:schemeClr>
            </a:gs>
            <a:gs pos="100000">
              <a:schemeClr val="phClr">
                <a:tint val="95000"/>
                <a:shade val="70000"/>
                <a:satMod val="180000"/>
                <a:lumMod val="82000"/>
              </a:schemeClr>
            </a:gs>
          </a:gsLst>
          <a:path path="circle">
            <a:fillToRect l="25000" t="25000" r="25000" b="25000"/>
          </a:path>
        </a:gradFill>
        <a:gradFill rotWithShape="1">
          <a:gsLst>
            <a:gs pos="0">
              <a:schemeClr val="phClr">
                <a:tint val="94000"/>
                <a:satMod val="140000"/>
                <a:lumMod val="120000"/>
              </a:schemeClr>
            </a:gs>
            <a:gs pos="100000">
              <a:schemeClr val="phClr">
                <a:tint val="97000"/>
                <a:shade val="70000"/>
                <a:satMod val="190000"/>
                <a:lumMod val="72000"/>
              </a:schemeClr>
            </a:gs>
          </a:gsLst>
          <a:path path="circle">
            <a:fillToRect l="50000" t="50000" r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Centrado.thmx</Template>
  <TotalTime>5658</TotalTime>
  <Words>2559</Words>
  <Application>Microsoft Office PowerPoint</Application>
  <PresentationFormat>Presentación en pantalla (4:3)</PresentationFormat>
  <Paragraphs>288</Paragraphs>
  <Slides>47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47</vt:i4>
      </vt:variant>
    </vt:vector>
  </HeadingPairs>
  <TitlesOfParts>
    <vt:vector size="48" baseType="lpstr">
      <vt:lpstr>Centrado</vt:lpstr>
      <vt:lpstr>     Generalidades de la Ley de Transparencia y Acceso a la Información Pública  para el Estado y los Municipios de Guanajuato  </vt:lpstr>
      <vt:lpstr>Introducción</vt:lpstr>
      <vt:lpstr> Objeto</vt:lpstr>
      <vt:lpstr>Conceptos Básicos</vt:lpstr>
      <vt:lpstr>Presentación de PowerPoint</vt:lpstr>
      <vt:lpstr>Sujetos Obligados</vt:lpstr>
      <vt:lpstr>Obligaciones de los Sujetos Obligados</vt:lpstr>
      <vt:lpstr>Presentación de PowerPoint</vt:lpstr>
      <vt:lpstr>Atribuciones de las Unidades de Acceso</vt:lpstr>
      <vt:lpstr> </vt:lpstr>
      <vt:lpstr> </vt:lpstr>
      <vt:lpstr> ¿Qué es el IACIP?</vt:lpstr>
      <vt:lpstr>Creación</vt:lpstr>
      <vt:lpstr>Principales Atribuciones</vt:lpstr>
      <vt:lpstr>Presentación de PowerPoint</vt:lpstr>
      <vt:lpstr>Presentación de PowerPoint</vt:lpstr>
      <vt:lpstr>Presentación de PowerPoint</vt:lpstr>
      <vt:lpstr>Atribuciones en materia de Protección de Datos Personales: </vt:lpstr>
      <vt:lpstr>Cómo está  conformado</vt:lpstr>
      <vt:lpstr>Principales atribuciones del Consejo General</vt:lpstr>
      <vt:lpstr> </vt:lpstr>
      <vt:lpstr> Derechos que Garantiza</vt:lpstr>
      <vt:lpstr>DERECHO AIP</vt:lpstr>
      <vt:lpstr>Clasificación de la Información</vt:lpstr>
      <vt:lpstr>Información Pública de Oficio</vt:lpstr>
      <vt:lpstr>Presentación de PowerPoint</vt:lpstr>
      <vt:lpstr> </vt:lpstr>
      <vt:lpstr>Información Reservada</vt:lpstr>
      <vt:lpstr>Presentación de PowerPoint</vt:lpstr>
      <vt:lpstr>Presentación de PowerPoint</vt:lpstr>
      <vt:lpstr>Presentación de PowerPoint</vt:lpstr>
      <vt:lpstr>La información clasificada como reservada tendrá tal carácter hasta por un periodo de 5 años.  Se podrá acordar la prorroga por el IACIP  a través de su Consejo General, hasta por 3 años más.  Segundas prorrogas se podrán hacer por periodos semestrales hasta que las causas se extingan. (Art. 16).</vt:lpstr>
      <vt:lpstr>Acuerdo de Reserva</vt:lpstr>
      <vt:lpstr>Acuerdo de Reserva</vt:lpstr>
      <vt:lpstr>Lineamiento del CG del IACIP</vt:lpstr>
      <vt:lpstr>Interrupción de plazo</vt:lpstr>
      <vt:lpstr>Información Confidencial</vt:lpstr>
      <vt:lpstr>Presentación de PowerPoint</vt:lpstr>
      <vt:lpstr>Presentación de PowerPoint</vt:lpstr>
      <vt:lpstr>Recurso de Revocación</vt:lpstr>
      <vt:lpstr>Presentación de PowerPoint</vt:lpstr>
      <vt:lpstr>Presentación de PowerPoint</vt:lpstr>
      <vt:lpstr>RESPONSABILIDADES Y SANCIONES</vt:lpstr>
      <vt:lpstr>Responsabilidades</vt:lpstr>
      <vt:lpstr>Presentación de PowerPoint</vt:lpstr>
      <vt:lpstr>Presentación de PowerPoint</vt:lpstr>
      <vt:lpstr>Sanciones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Ale</dc:creator>
  <cp:lastModifiedBy>Usuario</cp:lastModifiedBy>
  <cp:revision>413</cp:revision>
  <dcterms:modified xsi:type="dcterms:W3CDTF">2013-12-24T16:52:14Z</dcterms:modified>
</cp:coreProperties>
</file>